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5" r:id="rId2"/>
    <p:sldId id="287" r:id="rId3"/>
    <p:sldId id="288" r:id="rId4"/>
    <p:sldId id="296" r:id="rId5"/>
    <p:sldId id="297" r:id="rId6"/>
    <p:sldId id="292" r:id="rId7"/>
    <p:sldId id="299" r:id="rId8"/>
    <p:sldId id="298" r:id="rId9"/>
    <p:sldId id="290" r:id="rId10"/>
    <p:sldId id="293" r:id="rId11"/>
    <p:sldId id="301" r:id="rId12"/>
    <p:sldId id="294" r:id="rId13"/>
    <p:sldId id="303" r:id="rId14"/>
    <p:sldId id="289" r:id="rId15"/>
    <p:sldId id="302" r:id="rId16"/>
    <p:sldId id="300" r:id="rId17"/>
    <p:sldId id="295" r:id="rId18"/>
    <p:sldId id="305"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37" autoAdjust="0"/>
    <p:restoredTop sz="72222" autoAdjust="0"/>
  </p:normalViewPr>
  <p:slideViewPr>
    <p:cSldViewPr snapToGrid="0">
      <p:cViewPr varScale="1">
        <p:scale>
          <a:sx n="66" d="100"/>
          <a:sy n="66" d="100"/>
        </p:scale>
        <p:origin x="1170" y="60"/>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6BB22-F5B7-478E-A065-A739BD2CF3B9}"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7AD2B-668C-436B-A796-33636A82B436}" type="slidenum">
              <a:rPr lang="en-US" smtClean="0"/>
              <a:t>‹#›</a:t>
            </a:fld>
            <a:endParaRPr lang="en-US"/>
          </a:p>
        </p:txBody>
      </p:sp>
    </p:spTree>
    <p:extLst>
      <p:ext uri="{BB962C8B-B14F-4D97-AF65-F5344CB8AC3E}">
        <p14:creationId xmlns:p14="http://schemas.microsoft.com/office/powerpoint/2010/main" val="374972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2B191-E9A7-4CDF-83E8-52F30C249F3F}" type="slidenum">
              <a:rPr lang="fa-IR" smtClean="0">
                <a:solidFill>
                  <a:prstClr val="black"/>
                </a:solidFill>
              </a:rPr>
              <a:pPr/>
              <a:t>1</a:t>
            </a:fld>
            <a:endParaRPr lang="fa-IR">
              <a:solidFill>
                <a:prstClr val="black"/>
              </a:solidFill>
            </a:endParaRPr>
          </a:p>
        </p:txBody>
      </p:sp>
    </p:spTree>
    <p:extLst>
      <p:ext uri="{BB962C8B-B14F-4D97-AF65-F5344CB8AC3E}">
        <p14:creationId xmlns:p14="http://schemas.microsoft.com/office/powerpoint/2010/main" val="290726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Note: we emphasize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ability, adaptation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self-management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•Thus, an individual’s functioning is a key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component in health and well-being,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requires direct consideration in health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smtClean="0">
                <a:ln>
                  <a:noFill/>
                </a:ln>
                <a:solidFill>
                  <a:prstClr val="black"/>
                </a:solidFill>
                <a:effectLst/>
                <a:uLnTx/>
                <a:uFillTx/>
                <a:latin typeface="+mn-lt"/>
                <a:ea typeface="+mn-ea"/>
                <a:cs typeface="+mn-cs"/>
              </a:rPr>
              <a:t>systems (Madden et al., 2012).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1948 WHO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definition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health</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 state of complete physical, mental and social well-being and not merely the absence of disease or infirmity”.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WHO ) ICF therefore looks like a simple health </a:t>
            </a:r>
            <a:r>
              <a:rPr kumimoji="0" lang="en-US" sz="1200" b="0" i="0" u="none" strike="noStrike" kern="1200" cap="none" spc="0" normalizeH="0" baseline="0" noProof="0" dirty="0" err="1" smtClean="0">
                <a:ln>
                  <a:noFill/>
                </a:ln>
                <a:solidFill>
                  <a:prstClr val="black"/>
                </a:solidFill>
                <a:effectLst/>
                <a:uLnTx/>
                <a:uFillTx/>
                <a:latin typeface="TimesNewRoman"/>
              </a:rPr>
              <a:t>classifiation</a:t>
            </a:r>
            <a:r>
              <a:rPr kumimoji="0" lang="en-US" sz="1200" b="0" i="0" u="none" strike="noStrike" kern="1200" cap="none" spc="0" normalizeH="0" baseline="0" noProof="0" dirty="0" smtClean="0">
                <a:ln>
                  <a:noFill/>
                </a:ln>
                <a:solidFill>
                  <a:prstClr val="black"/>
                </a:solidFill>
                <a:effectLst/>
                <a:uLnTx/>
                <a:uFillTx/>
                <a:latin typeface="TimesNewRoman"/>
              </a:rPr>
              <a:t>, but it can</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be used for a number of purposes. The most important is as a planning and policy</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tool for decision-makers.</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imesNewRoman"/>
              </a:rPr>
              <a:t>3</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ICF is named as it is because of its stress is on health and functioning , rather</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than on disability. Previously, disability began where health ended; once you</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were disabled, you where in a separate category. We want to get away from this</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kind of thinking. We want to make ICF a tool for measuring functioning in</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society, no matter what the reason for one's impairments.</a:t>
            </a:r>
            <a:endParaRPr kumimoji="0" lang="en-US" sz="1200" b="0" i="0" u="none" strike="noStrike" kern="1200" cap="none" spc="0" normalizeH="0" baseline="0" noProof="0" dirty="0" smtClean="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fld id="{0DC2B191-E9A7-4CDF-83E8-52F30C249F3F}" type="slidenum">
              <a:rPr lang="fa-IR" smtClean="0">
                <a:solidFill>
                  <a:prstClr val="black"/>
                </a:solidFill>
              </a:rPr>
              <a:pPr/>
              <a:t>10</a:t>
            </a:fld>
            <a:endParaRPr lang="fa-IR">
              <a:solidFill>
                <a:prstClr val="black"/>
              </a:solidFill>
            </a:endParaRPr>
          </a:p>
        </p:txBody>
      </p:sp>
    </p:spTree>
    <p:extLst>
      <p:ext uri="{BB962C8B-B14F-4D97-AF65-F5344CB8AC3E}">
        <p14:creationId xmlns:p14="http://schemas.microsoft.com/office/powerpoint/2010/main" val="3661658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000000"/>
                </a:solidFill>
                <a:effectLst/>
                <a:uLnTx/>
                <a:uFillTx/>
                <a:latin typeface="ArialMT"/>
              </a:rPr>
              <a:t>•</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rPr>
              <a:t>Health is ‘the ability to adapt and self-manage in the face of social, physical and emotional challenges</a:t>
            </a: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rPr>
              <a:t>’ (Huber </a:t>
            </a:r>
            <a:r>
              <a:rPr kumimoji="0" lang="en-US" sz="1800" b="0" i="1" u="none" strike="noStrike" kern="1200" cap="none" spc="0" normalizeH="0" baseline="0" noProof="0" dirty="0" smtClean="0">
                <a:ln>
                  <a:noFill/>
                </a:ln>
                <a:solidFill>
                  <a:srgbClr val="000000"/>
                </a:solidFill>
                <a:effectLst/>
                <a:uLnTx/>
                <a:uFillTx/>
                <a:latin typeface="Calibri-Italic"/>
              </a:rPr>
              <a:t>et al. </a:t>
            </a: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rPr>
              <a:t>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Note: we emphasize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ability, adaptation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self-management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•Thus, an individual’s functioning is a key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component in health and well-being,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requires direct consideration in health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smtClean="0">
                <a:ln>
                  <a:noFill/>
                </a:ln>
                <a:solidFill>
                  <a:prstClr val="black"/>
                </a:solidFill>
                <a:effectLst/>
                <a:uLnTx/>
                <a:uFillTx/>
                <a:latin typeface="+mn-lt"/>
                <a:ea typeface="+mn-ea"/>
                <a:cs typeface="+mn-cs"/>
              </a:rPr>
              <a:t>systems (Madden et al., 2012).</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2B191-E9A7-4CDF-83E8-52F30C249F3F}"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11662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 WHO ) ICF therefore looks like a simple health </a:t>
            </a:r>
            <a:r>
              <a:rPr kumimoji="0" lang="en-US" sz="1200" b="0" i="0" u="none" strike="noStrike" kern="1200" cap="none" spc="0" normalizeH="0" baseline="0" noProof="0" dirty="0" err="1" smtClean="0">
                <a:ln>
                  <a:noFill/>
                </a:ln>
                <a:solidFill>
                  <a:prstClr val="black"/>
                </a:solidFill>
                <a:effectLst/>
                <a:uLnTx/>
                <a:uFillTx/>
                <a:latin typeface="TimesNewRoman"/>
              </a:rPr>
              <a:t>classifiation</a:t>
            </a:r>
            <a:r>
              <a:rPr kumimoji="0" lang="en-US" sz="1200" b="0" i="0" u="none" strike="noStrike" kern="1200" cap="none" spc="0" normalizeH="0" baseline="0" noProof="0" dirty="0" smtClean="0">
                <a:ln>
                  <a:noFill/>
                </a:ln>
                <a:solidFill>
                  <a:prstClr val="black"/>
                </a:solidFill>
                <a:effectLst/>
                <a:uLnTx/>
                <a:uFillTx/>
                <a:latin typeface="TimesNewRoman"/>
              </a:rPr>
              <a:t>, but it can</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be used for a number of purposes. The most important is as a planning and policy</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tool for decision-makers.</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imesNewRoman"/>
              </a:rPr>
              <a:t>3</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ICF is named as it is because of its stress is on health and functioning , rather</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than on disability. Previously, disability began where health ended; once you</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were disabled, you where in a separate category. We want to get away from this</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kind of thinking. We want to make ICF a tool for measuring functioning in</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society, no matter what the reason for one's impairments.</a:t>
            </a:r>
            <a:endParaRPr kumimoji="0" lang="en-US" sz="1200" b="0" i="0" u="none" strike="noStrike" kern="1200" cap="none" spc="0" normalizeH="0" baseline="0" noProof="0" dirty="0" smtClean="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fld id="{0DC2B191-E9A7-4CDF-83E8-52F30C249F3F}" type="slidenum">
              <a:rPr lang="fa-IR" smtClean="0">
                <a:solidFill>
                  <a:prstClr val="black"/>
                </a:solidFill>
              </a:rPr>
              <a:pPr/>
              <a:t>12</a:t>
            </a:fld>
            <a:endParaRPr lang="fa-IR">
              <a:solidFill>
                <a:prstClr val="black"/>
              </a:solidFill>
            </a:endParaRPr>
          </a:p>
        </p:txBody>
      </p:sp>
    </p:spTree>
    <p:extLst>
      <p:ext uri="{BB962C8B-B14F-4D97-AF65-F5344CB8AC3E}">
        <p14:creationId xmlns:p14="http://schemas.microsoft.com/office/powerpoint/2010/main" val="3665083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2B191-E9A7-4CDF-83E8-52F30C249F3F}" type="slidenum">
              <a:rPr lang="fa-IR" smtClean="0">
                <a:solidFill>
                  <a:prstClr val="black"/>
                </a:solidFill>
              </a:rPr>
              <a:pPr/>
              <a:t>13</a:t>
            </a:fld>
            <a:endParaRPr lang="fa-IR">
              <a:solidFill>
                <a:prstClr val="black"/>
              </a:solidFill>
            </a:endParaRPr>
          </a:p>
        </p:txBody>
      </p:sp>
    </p:spTree>
    <p:extLst>
      <p:ext uri="{BB962C8B-B14F-4D97-AF65-F5344CB8AC3E}">
        <p14:creationId xmlns:p14="http://schemas.microsoft.com/office/powerpoint/2010/main" val="2870442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2B191-E9A7-4CDF-83E8-52F30C249F3F}" type="slidenum">
              <a:rPr lang="fa-IR" smtClean="0">
                <a:solidFill>
                  <a:prstClr val="black"/>
                </a:solidFill>
              </a:rPr>
              <a:pPr/>
              <a:t>14</a:t>
            </a:fld>
            <a:endParaRPr lang="fa-IR">
              <a:solidFill>
                <a:prstClr val="black"/>
              </a:solidFill>
            </a:endParaRPr>
          </a:p>
        </p:txBody>
      </p:sp>
    </p:spTree>
    <p:extLst>
      <p:ext uri="{BB962C8B-B14F-4D97-AF65-F5344CB8AC3E}">
        <p14:creationId xmlns:p14="http://schemas.microsoft.com/office/powerpoint/2010/main" val="3526029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 WHO ) ICF therefore looks like a simple health </a:t>
            </a:r>
            <a:r>
              <a:rPr kumimoji="0" lang="en-US" sz="1200" b="0" i="0" u="none" strike="noStrike" kern="1200" cap="none" spc="0" normalizeH="0" baseline="0" noProof="0" dirty="0" err="1" smtClean="0">
                <a:ln>
                  <a:noFill/>
                </a:ln>
                <a:solidFill>
                  <a:prstClr val="black"/>
                </a:solidFill>
                <a:effectLst/>
                <a:uLnTx/>
                <a:uFillTx/>
                <a:latin typeface="TimesNewRoman"/>
              </a:rPr>
              <a:t>classifiation</a:t>
            </a:r>
            <a:r>
              <a:rPr kumimoji="0" lang="en-US" sz="1200" b="0" i="0" u="none" strike="noStrike" kern="1200" cap="none" spc="0" normalizeH="0" baseline="0" noProof="0" dirty="0" smtClean="0">
                <a:ln>
                  <a:noFill/>
                </a:ln>
                <a:solidFill>
                  <a:prstClr val="black"/>
                </a:solidFill>
                <a:effectLst/>
                <a:uLnTx/>
                <a:uFillTx/>
                <a:latin typeface="TimesNewRoman"/>
              </a:rPr>
              <a:t>, but it can</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be used for a number of purposes. The most important is as a planning and policy</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tool for decision-makers.</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imesNewRoman"/>
              </a:rPr>
              <a:t>3</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ICF is named as it is because of its stress is on health and functioning , rather</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than on disability. Previously, disability began where health ended; once you</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were disabled, you where in a separate category. We want to get away from this</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kind of thinking. We want to make ICF a tool for measuring functioning in</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NewRoman"/>
              </a:rPr>
              <a:t>society, no matter what the reason for one's impairments.</a:t>
            </a:r>
            <a:endParaRPr kumimoji="0" lang="en-US" sz="1200" b="0" i="0" u="none" strike="noStrike" kern="1200" cap="none" spc="0" normalizeH="0" baseline="0" noProof="0" dirty="0" smtClean="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2B191-E9A7-4CDF-83E8-52F30C249F3F}"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66029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2B191-E9A7-4CDF-83E8-52F30C249F3F}"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02384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2B191-E9A7-4CDF-83E8-52F30C249F3F}" type="slidenum">
              <a:rPr lang="fa-IR" smtClean="0">
                <a:solidFill>
                  <a:prstClr val="black"/>
                </a:solidFill>
              </a:rPr>
              <a:pPr/>
              <a:t>17</a:t>
            </a:fld>
            <a:endParaRPr lang="fa-IR">
              <a:solidFill>
                <a:prstClr val="black"/>
              </a:solidFill>
            </a:endParaRPr>
          </a:p>
        </p:txBody>
      </p:sp>
    </p:spTree>
    <p:extLst>
      <p:ext uri="{BB962C8B-B14F-4D97-AF65-F5344CB8AC3E}">
        <p14:creationId xmlns:p14="http://schemas.microsoft.com/office/powerpoint/2010/main" val="710124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2B191-E9A7-4CDF-83E8-52F30C249F3F}" type="slidenum">
              <a:rPr lang="fa-IR" smtClean="0">
                <a:solidFill>
                  <a:prstClr val="black"/>
                </a:solidFill>
              </a:rPr>
              <a:pPr/>
              <a:t>18</a:t>
            </a:fld>
            <a:endParaRPr lang="fa-IR">
              <a:solidFill>
                <a:prstClr val="black"/>
              </a:solidFill>
            </a:endParaRPr>
          </a:p>
        </p:txBody>
      </p:sp>
    </p:spTree>
    <p:extLst>
      <p:ext uri="{BB962C8B-B14F-4D97-AF65-F5344CB8AC3E}">
        <p14:creationId xmlns:p14="http://schemas.microsoft.com/office/powerpoint/2010/main" val="1389172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2B191-E9A7-4CDF-83E8-52F30C249F3F}" type="slidenum">
              <a:rPr lang="fa-IR" smtClean="0">
                <a:solidFill>
                  <a:prstClr val="black"/>
                </a:solidFill>
              </a:rPr>
              <a:pPr/>
              <a:t>19</a:t>
            </a:fld>
            <a:endParaRPr lang="fa-IR">
              <a:solidFill>
                <a:prstClr val="black"/>
              </a:solidFill>
            </a:endParaRPr>
          </a:p>
        </p:txBody>
      </p:sp>
    </p:spTree>
    <p:extLst>
      <p:ext uri="{BB962C8B-B14F-4D97-AF65-F5344CB8AC3E}">
        <p14:creationId xmlns:p14="http://schemas.microsoft.com/office/powerpoint/2010/main" val="249836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2B191-E9A7-4CDF-83E8-52F30C249F3F}" type="slidenum">
              <a:rPr lang="fa-IR" smtClean="0">
                <a:solidFill>
                  <a:prstClr val="black"/>
                </a:solidFill>
              </a:rPr>
              <a:pPr/>
              <a:t>2</a:t>
            </a:fld>
            <a:endParaRPr lang="fa-IR">
              <a:solidFill>
                <a:prstClr val="black"/>
              </a:solidFill>
            </a:endParaRPr>
          </a:p>
        </p:txBody>
      </p:sp>
    </p:spTree>
    <p:extLst>
      <p:ext uri="{BB962C8B-B14F-4D97-AF65-F5344CB8AC3E}">
        <p14:creationId xmlns:p14="http://schemas.microsoft.com/office/powerpoint/2010/main" val="256154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345" rtl="1" eaLnBrk="1" fontAlgn="auto" latinLnBrk="0" hangingPunct="1">
              <a:lnSpc>
                <a:spcPct val="100000"/>
              </a:lnSpc>
              <a:spcBef>
                <a:spcPct val="20000"/>
              </a:spcBef>
              <a:spcAft>
                <a:spcPts val="0"/>
              </a:spcAft>
              <a:buClrTx/>
              <a:buSzTx/>
              <a:buFont typeface="Arial" pitchFamily="34" charset="0"/>
              <a:buNone/>
              <a:tabLst/>
              <a:defRPr/>
            </a:pPr>
            <a:r>
              <a:rPr kumimoji="0" lang="fa-IR" sz="2800" b="0" i="0" u="none" strike="noStrike" kern="1200" cap="none" spc="0" normalizeH="0" baseline="0" noProof="0" dirty="0">
                <a:ln>
                  <a:noFill/>
                </a:ln>
                <a:solidFill>
                  <a:prstClr val="black"/>
                </a:solidFill>
                <a:effectLst/>
                <a:uLnTx/>
                <a:uFillTx/>
                <a:latin typeface="+mn-lt"/>
                <a:ea typeface="+mn-ea"/>
                <a:cs typeface="+mn-cs"/>
              </a:rPr>
              <a:t>باورهای قدیمی ما ( خانواده ها و تیم توانبخشی ):</a:t>
            </a:r>
          </a:p>
          <a:p>
            <a:pPr marL="0" marR="0" lvl="0" indent="0" algn="r" defTabSz="914345" rtl="1" eaLnBrk="1" fontAlgn="auto" latinLnBrk="0" hangingPunct="1">
              <a:lnSpc>
                <a:spcPct val="100000"/>
              </a:lnSpc>
              <a:spcBef>
                <a:spcPct val="20000"/>
              </a:spcBef>
              <a:spcAft>
                <a:spcPts val="0"/>
              </a:spcAft>
              <a:buClrTx/>
              <a:buSzTx/>
              <a:buFont typeface="Arial" pitchFamily="34" charset="0"/>
              <a:buNone/>
              <a:tabLst/>
              <a:defRPr/>
            </a:pPr>
            <a:endParaRPr kumimoji="0" lang="fa-IR"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r" defTabSz="914345" rtl="1" eaLnBrk="1" fontAlgn="auto" latinLnBrk="0" hangingPunct="1">
              <a:lnSpc>
                <a:spcPct val="100000"/>
              </a:lnSpc>
              <a:spcBef>
                <a:spcPct val="20000"/>
              </a:spcBef>
              <a:spcAft>
                <a:spcPts val="0"/>
              </a:spcAft>
              <a:buClrTx/>
              <a:buSzTx/>
              <a:buFont typeface="Arial" pitchFamily="34" charset="0"/>
              <a:buNone/>
              <a:tabLst/>
              <a:defRPr/>
            </a:pPr>
            <a:r>
              <a:rPr kumimoji="0" lang="fa-IR" sz="2800" b="0" i="0" u="none" strike="noStrike" kern="1200" cap="none" spc="0" normalizeH="0" baseline="0" noProof="0" dirty="0">
                <a:ln>
                  <a:noFill/>
                </a:ln>
                <a:solidFill>
                  <a:prstClr val="black"/>
                </a:solidFill>
                <a:effectLst/>
                <a:uLnTx/>
                <a:uFillTx/>
                <a:latin typeface="+mn-lt"/>
                <a:ea typeface="+mn-ea"/>
                <a:cs typeface="+mn-cs"/>
              </a:rPr>
              <a:t>ما یاد گرفته ایم که در کودکان بازتوانی انجام میدهیم !!!!!!</a:t>
            </a:r>
          </a:p>
          <a:p>
            <a:pPr marL="0" marR="0" lvl="0" indent="0" algn="r" defTabSz="914345" rtl="1" eaLnBrk="1" fontAlgn="auto" latinLnBrk="0" hangingPunct="1">
              <a:lnSpc>
                <a:spcPct val="100000"/>
              </a:lnSpc>
              <a:spcBef>
                <a:spcPct val="20000"/>
              </a:spcBef>
              <a:spcAft>
                <a:spcPts val="0"/>
              </a:spcAft>
              <a:buClrTx/>
              <a:buSzTx/>
              <a:buFont typeface="Arial" pitchFamily="34" charset="0"/>
              <a:buNone/>
              <a:tabLst/>
              <a:defRPr/>
            </a:pPr>
            <a:r>
              <a:rPr kumimoji="0" lang="fa-IR" sz="2800" b="0" i="0" u="none" strike="noStrike" kern="1200" cap="none" spc="0" normalizeH="0" baseline="0" noProof="0" dirty="0">
                <a:ln>
                  <a:noFill/>
                </a:ln>
                <a:solidFill>
                  <a:srgbClr val="FF0000"/>
                </a:solidFill>
                <a:effectLst/>
                <a:uLnTx/>
                <a:uFillTx/>
                <a:latin typeface="+mn-lt"/>
                <a:ea typeface="+mn-ea"/>
                <a:cs typeface="+mn-cs"/>
              </a:rPr>
              <a:t>در حالیکه ما الان میدانیم ما ما در گیر بازتوانی (توانبخشی) نیستیم بلکه در گیر ارتقای تکامل و عملکرد کود و خانواده او هستیم .</a:t>
            </a:r>
            <a:endParaRPr kumimoji="0" lang="en-US" sz="28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r" defTabSz="914345" rtl="1" eaLnBrk="1" fontAlgn="auto" latinLnBrk="0" hangingPunct="1">
              <a:lnSpc>
                <a:spcPct val="100000"/>
              </a:lnSpc>
              <a:spcBef>
                <a:spcPct val="20000"/>
              </a:spcBef>
              <a:spcAft>
                <a:spcPts val="0"/>
              </a:spcAft>
              <a:buClrTx/>
              <a:buSzTx/>
              <a:buFont typeface="Arial" pitchFamily="34" charset="0"/>
              <a:buNone/>
              <a:tabLst/>
              <a:defRPr/>
            </a:pPr>
            <a:r>
              <a:rPr kumimoji="0" lang="fa-IR" sz="2800" b="0" i="0" u="none" strike="noStrike" kern="1200" cap="none" spc="0" normalizeH="0" baseline="0" noProof="0" dirty="0">
                <a:ln>
                  <a:noFill/>
                </a:ln>
                <a:solidFill>
                  <a:prstClr val="black"/>
                </a:solidFill>
                <a:effectLst/>
                <a:uLnTx/>
                <a:uFillTx/>
                <a:latin typeface="+mn-lt"/>
                <a:ea typeface="+mn-ea"/>
                <a:cs typeface="+mn-cs"/>
              </a:rPr>
              <a:t>ما یاد گرفته ایم که در هر مشکلی دنبال تشخیص درست و درمان درست باشیم!!!!</a:t>
            </a:r>
          </a:p>
          <a:p>
            <a:pPr marL="0" marR="0" lvl="0" indent="0" algn="r" defTabSz="914345" rtl="1" eaLnBrk="1" fontAlgn="auto" latinLnBrk="0" hangingPunct="1">
              <a:lnSpc>
                <a:spcPct val="100000"/>
              </a:lnSpc>
              <a:spcBef>
                <a:spcPct val="20000"/>
              </a:spcBef>
              <a:spcAft>
                <a:spcPts val="0"/>
              </a:spcAft>
              <a:buClrTx/>
              <a:buSzTx/>
              <a:buFont typeface="Arial" pitchFamily="34" charset="0"/>
              <a:buNone/>
              <a:tabLst/>
              <a:defRPr/>
            </a:pPr>
            <a:r>
              <a:rPr kumimoji="0" lang="fa-IR" sz="2800" b="0" i="0" u="none" strike="noStrike" kern="1200" cap="none" spc="0" normalizeH="0" baseline="0" noProof="0" dirty="0">
                <a:ln>
                  <a:noFill/>
                </a:ln>
                <a:solidFill>
                  <a:srgbClr val="FF0000"/>
                </a:solidFill>
                <a:effectLst/>
                <a:uLnTx/>
                <a:uFillTx/>
                <a:latin typeface="+mn-lt"/>
                <a:ea typeface="+mn-ea"/>
                <a:cs typeface="+mn-cs"/>
              </a:rPr>
              <a:t>درحایلکه ما الان میداینم در مشکلات  تکاملی مثل فلج مغزی یا تاخیر تکاملی یا اوتیسم تشخیص اختصاصی نداریم  </a:t>
            </a:r>
          </a:p>
          <a:p>
            <a:pPr marL="0" marR="0" lvl="0" indent="0" algn="r" defTabSz="914345" rtl="1" eaLnBrk="1" fontAlgn="auto" latinLnBrk="0" hangingPunct="1">
              <a:lnSpc>
                <a:spcPct val="100000"/>
              </a:lnSpc>
              <a:spcBef>
                <a:spcPct val="20000"/>
              </a:spcBef>
              <a:spcAft>
                <a:spcPts val="0"/>
              </a:spcAft>
              <a:buClrTx/>
              <a:buSzTx/>
              <a:buFont typeface="Arial" pitchFamily="34" charset="0"/>
              <a:buNone/>
              <a:tabLst/>
              <a:defRPr/>
            </a:pPr>
            <a:r>
              <a:rPr kumimoji="0" lang="fa-IR" sz="2800" b="0" i="0" u="none" strike="noStrike" kern="1200" cap="none" spc="0" normalizeH="0" baseline="0" noProof="0" dirty="0">
                <a:ln>
                  <a:noFill/>
                </a:ln>
                <a:solidFill>
                  <a:srgbClr val="FF0000"/>
                </a:solidFill>
                <a:effectLst/>
                <a:uLnTx/>
                <a:uFillTx/>
                <a:latin typeface="+mn-lt"/>
                <a:ea typeface="+mn-ea"/>
                <a:cs typeface="+mn-cs"/>
              </a:rPr>
              <a:t>همچنین درمانهای ما مختص یک تشخیص قطعی نیست .</a:t>
            </a:r>
          </a:p>
          <a:p>
            <a:pPr marL="0" marR="0" lvl="0" indent="0" algn="r" defTabSz="914345" rtl="1" eaLnBrk="1" fontAlgn="auto" latinLnBrk="0" hangingPunct="1">
              <a:lnSpc>
                <a:spcPct val="100000"/>
              </a:lnSpc>
              <a:spcBef>
                <a:spcPct val="20000"/>
              </a:spcBef>
              <a:spcAft>
                <a:spcPts val="0"/>
              </a:spcAft>
              <a:buClrTx/>
              <a:buSzTx/>
              <a:buFont typeface="Arial" pitchFamily="34" charset="0"/>
              <a:buNone/>
              <a:tabLst/>
              <a:defRPr/>
            </a:pPr>
            <a:r>
              <a:rPr kumimoji="0" lang="fa-IR" sz="2800" b="0" i="0" u="none" strike="noStrike" kern="1200" cap="none" spc="0" normalizeH="0" baseline="0" noProof="0" dirty="0">
                <a:ln>
                  <a:noFill/>
                </a:ln>
                <a:solidFill>
                  <a:srgbClr val="FF0000"/>
                </a:solidFill>
                <a:effectLst/>
                <a:uLnTx/>
                <a:uFillTx/>
                <a:latin typeface="+mn-lt"/>
                <a:ea typeface="+mn-ea"/>
                <a:cs typeface="+mn-cs"/>
              </a:rPr>
              <a:t>ما وقت گرنبهای زیادی را صرف یافتن علت  علت مشکل تکاملی میکنیم درحالیکه همزمان وقت طلایی برای ارتقاء تکامل کودک را از دست میدهیم . </a:t>
            </a:r>
          </a:p>
          <a:p>
            <a:endParaRPr lang="en-US" dirty="0"/>
          </a:p>
        </p:txBody>
      </p:sp>
      <p:sp>
        <p:nvSpPr>
          <p:cNvPr id="4" name="Slide Number Placeholder 3"/>
          <p:cNvSpPr>
            <a:spLocks noGrp="1"/>
          </p:cNvSpPr>
          <p:nvPr>
            <p:ph type="sldNum" sz="quarter" idx="10"/>
          </p:nvPr>
        </p:nvSpPr>
        <p:spPr/>
        <p:txBody>
          <a:bodyPr/>
          <a:lstStyle/>
          <a:p>
            <a:fld id="{0DC2B191-E9A7-4CDF-83E8-52F30C249F3F}" type="slidenum">
              <a:rPr lang="fa-IR" smtClean="0">
                <a:solidFill>
                  <a:prstClr val="black"/>
                </a:solidFill>
              </a:rPr>
              <a:pPr/>
              <a:t>3</a:t>
            </a:fld>
            <a:endParaRPr lang="fa-IR">
              <a:solidFill>
                <a:prstClr val="black"/>
              </a:solidFill>
            </a:endParaRPr>
          </a:p>
        </p:txBody>
      </p:sp>
    </p:spTree>
    <p:extLst>
      <p:ext uri="{BB962C8B-B14F-4D97-AF65-F5344CB8AC3E}">
        <p14:creationId xmlns:p14="http://schemas.microsoft.com/office/powerpoint/2010/main" val="89109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2B191-E9A7-4CDF-83E8-52F30C249F3F}" type="slidenum">
              <a:rPr lang="fa-IR" smtClean="0">
                <a:solidFill>
                  <a:prstClr val="black"/>
                </a:solidFill>
              </a:rPr>
              <a:pPr/>
              <a:t>4</a:t>
            </a:fld>
            <a:endParaRPr lang="fa-IR">
              <a:solidFill>
                <a:prstClr val="black"/>
              </a:solidFill>
            </a:endParaRPr>
          </a:p>
        </p:txBody>
      </p:sp>
    </p:spTree>
    <p:extLst>
      <p:ext uri="{BB962C8B-B14F-4D97-AF65-F5344CB8AC3E}">
        <p14:creationId xmlns:p14="http://schemas.microsoft.com/office/powerpoint/2010/main" val="315584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2B191-E9A7-4CDF-83E8-52F30C249F3F}"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94862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speech, occupational, and physical therapies clearly improve</a:t>
            </a:r>
          </a:p>
          <a:p>
            <a:r>
              <a:rPr lang="en-US" dirty="0"/>
              <a:t>the developmental trajectory when employed in rehabilitative settings (such as in children who need to relearn previously acquired skills following a head injury), evidence to support the ability of these therapeutic modalities to clearly alter developmental trajectories in </a:t>
            </a:r>
            <a:r>
              <a:rPr lang="en-US" dirty="0" err="1"/>
              <a:t>habilitative</a:t>
            </a:r>
            <a:r>
              <a:rPr lang="en-US" dirty="0"/>
              <a:t> settings is less clear, although many studies have focused on scores on standardized developmental measures rather than on functional out</a:t>
            </a:r>
          </a:p>
          <a:p>
            <a:r>
              <a:rPr lang="en-US" dirty="0"/>
              <a:t>comes</a:t>
            </a:r>
          </a:p>
          <a:p>
            <a:endParaRPr lang="en-US" dirty="0"/>
          </a:p>
        </p:txBody>
      </p:sp>
      <p:sp>
        <p:nvSpPr>
          <p:cNvPr id="4" name="Slide Number Placeholder 3"/>
          <p:cNvSpPr>
            <a:spLocks noGrp="1"/>
          </p:cNvSpPr>
          <p:nvPr>
            <p:ph type="sldNum" sz="quarter" idx="10"/>
          </p:nvPr>
        </p:nvSpPr>
        <p:spPr/>
        <p:txBody>
          <a:bodyPr/>
          <a:lstStyle/>
          <a:p>
            <a:fld id="{0DC2B191-E9A7-4CDF-83E8-52F30C249F3F}" type="slidenum">
              <a:rPr lang="fa-IR" smtClean="0">
                <a:solidFill>
                  <a:prstClr val="black"/>
                </a:solidFill>
              </a:rPr>
              <a:pPr/>
              <a:t>6</a:t>
            </a:fld>
            <a:endParaRPr lang="fa-IR">
              <a:solidFill>
                <a:prstClr val="black"/>
              </a:solidFill>
            </a:endParaRPr>
          </a:p>
        </p:txBody>
      </p:sp>
    </p:spTree>
    <p:extLst>
      <p:ext uri="{BB962C8B-B14F-4D97-AF65-F5344CB8AC3E}">
        <p14:creationId xmlns:p14="http://schemas.microsoft.com/office/powerpoint/2010/main" val="1897469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speech, occupational, and physical therapies clearly improve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developmental trajectory when employed in rehabilitative settings (such as in children who need to relearn previously acquired skills following a head injury), evidence to support the ability of these therapeutic modalities to clearly alter developmental trajectories in habilitative settings is less clear, although many studies have focused on scores on standardized developmental measures rather than on functional 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2B191-E9A7-4CDF-83E8-52F30C249F3F}"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31717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2B191-E9A7-4CDF-83E8-52F30C249F3F}"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9764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2B191-E9A7-4CDF-83E8-52F30C249F3F}" type="slidenum">
              <a:rPr lang="fa-IR" smtClean="0">
                <a:solidFill>
                  <a:prstClr val="black"/>
                </a:solidFill>
              </a:rPr>
              <a:pPr/>
              <a:t>9</a:t>
            </a:fld>
            <a:endParaRPr lang="fa-IR">
              <a:solidFill>
                <a:prstClr val="black"/>
              </a:solidFill>
            </a:endParaRPr>
          </a:p>
        </p:txBody>
      </p:sp>
    </p:spTree>
    <p:extLst>
      <p:ext uri="{BB962C8B-B14F-4D97-AF65-F5344CB8AC3E}">
        <p14:creationId xmlns:p14="http://schemas.microsoft.com/office/powerpoint/2010/main" val="161654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US"/>
              <a:t>Click to edit Master title style</a:t>
            </a:r>
            <a:endParaRPr lang="fa-I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1" indent="0" algn="ctr">
              <a:buNone/>
              <a:defRPr>
                <a:solidFill>
                  <a:schemeClr val="tx1">
                    <a:tint val="75000"/>
                  </a:schemeClr>
                </a:solidFill>
              </a:defRPr>
            </a:lvl2pPr>
            <a:lvl3pPr marL="914345" indent="0" algn="ctr">
              <a:buNone/>
              <a:defRPr>
                <a:solidFill>
                  <a:schemeClr val="tx1">
                    <a:tint val="75000"/>
                  </a:schemeClr>
                </a:solidFill>
              </a:defRPr>
            </a:lvl3pPr>
            <a:lvl4pPr marL="1371519" indent="0" algn="ctr">
              <a:buNone/>
              <a:defRPr>
                <a:solidFill>
                  <a:schemeClr val="tx1">
                    <a:tint val="75000"/>
                  </a:schemeClr>
                </a:solidFill>
              </a:defRPr>
            </a:lvl4pPr>
            <a:lvl5pPr marL="1828690" indent="0" algn="ctr">
              <a:buNone/>
              <a:defRPr>
                <a:solidFill>
                  <a:schemeClr val="tx1">
                    <a:tint val="75000"/>
                  </a:schemeClr>
                </a:solidFill>
              </a:defRPr>
            </a:lvl5pPr>
            <a:lvl6pPr marL="2285863" indent="0" algn="ctr">
              <a:buNone/>
              <a:defRPr>
                <a:solidFill>
                  <a:schemeClr val="tx1">
                    <a:tint val="75000"/>
                  </a:schemeClr>
                </a:solidFill>
              </a:defRPr>
            </a:lvl6pPr>
            <a:lvl7pPr marL="2743037" indent="0" algn="ctr">
              <a:buNone/>
              <a:defRPr>
                <a:solidFill>
                  <a:schemeClr val="tx1">
                    <a:tint val="75000"/>
                  </a:schemeClr>
                </a:solidFill>
              </a:defRPr>
            </a:lvl7pPr>
            <a:lvl8pPr marL="3200208" indent="0" algn="ctr">
              <a:buNone/>
              <a:defRPr>
                <a:solidFill>
                  <a:schemeClr val="tx1">
                    <a:tint val="75000"/>
                  </a:schemeClr>
                </a:solidFill>
              </a:defRPr>
            </a:lvl8pPr>
            <a:lvl9pPr marL="3657379" indent="0" algn="ctr">
              <a:buNone/>
              <a:defRPr>
                <a:solidFill>
                  <a:schemeClr val="tx1">
                    <a:tint val="75000"/>
                  </a:schemeClr>
                </a:solidFill>
              </a:defRPr>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D450DF73-BF01-42FF-9115-58D73DFD75FB}" type="datetimeFigureOut">
              <a:rPr lang="fa-IR" smtClean="0">
                <a:solidFill>
                  <a:prstClr val="black">
                    <a:tint val="75000"/>
                  </a:prstClr>
                </a:solidFill>
              </a:rPr>
              <a:pPr/>
              <a:t>03/07/1444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5B7030FD-B8D0-4427-B881-976A4823861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62854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D450DF73-BF01-42FF-9115-58D73DFD75FB}" type="datetimeFigureOut">
              <a:rPr lang="fa-IR" smtClean="0">
                <a:solidFill>
                  <a:prstClr val="black">
                    <a:tint val="75000"/>
                  </a:prstClr>
                </a:solidFill>
              </a:rPr>
              <a:pPr/>
              <a:t>03/07/1444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5B7030FD-B8D0-4427-B881-976A4823861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1127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D450DF73-BF01-42FF-9115-58D73DFD75FB}" type="datetimeFigureOut">
              <a:rPr lang="fa-IR" smtClean="0">
                <a:solidFill>
                  <a:prstClr val="black">
                    <a:tint val="75000"/>
                  </a:prstClr>
                </a:solidFill>
              </a:rPr>
              <a:pPr/>
              <a:t>03/07/1444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5B7030FD-B8D0-4427-B881-976A4823861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3465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D450DF73-BF01-42FF-9115-58D73DFD75FB}" type="datetimeFigureOut">
              <a:rPr lang="fa-IR" smtClean="0">
                <a:solidFill>
                  <a:prstClr val="black">
                    <a:tint val="75000"/>
                  </a:prstClr>
                </a:solidFill>
              </a:rPr>
              <a:pPr/>
              <a:t>03/07/1444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5B7030FD-B8D0-4427-B881-976A4823861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8311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1" indent="0">
              <a:buNone/>
              <a:defRPr sz="1801">
                <a:solidFill>
                  <a:schemeClr val="tx1">
                    <a:tint val="75000"/>
                  </a:schemeClr>
                </a:solidFill>
              </a:defRPr>
            </a:lvl2pPr>
            <a:lvl3pPr marL="914345" indent="0">
              <a:buNone/>
              <a:defRPr sz="1600">
                <a:solidFill>
                  <a:schemeClr val="tx1">
                    <a:tint val="75000"/>
                  </a:schemeClr>
                </a:solidFill>
              </a:defRPr>
            </a:lvl3pPr>
            <a:lvl4pPr marL="1371519" indent="0">
              <a:buNone/>
              <a:defRPr sz="1401">
                <a:solidFill>
                  <a:schemeClr val="tx1">
                    <a:tint val="75000"/>
                  </a:schemeClr>
                </a:solidFill>
              </a:defRPr>
            </a:lvl4pPr>
            <a:lvl5pPr marL="1828690" indent="0">
              <a:buNone/>
              <a:defRPr sz="1401">
                <a:solidFill>
                  <a:schemeClr val="tx1">
                    <a:tint val="75000"/>
                  </a:schemeClr>
                </a:solidFill>
              </a:defRPr>
            </a:lvl5pPr>
            <a:lvl6pPr marL="2285863" indent="0">
              <a:buNone/>
              <a:defRPr sz="1401">
                <a:solidFill>
                  <a:schemeClr val="tx1">
                    <a:tint val="75000"/>
                  </a:schemeClr>
                </a:solidFill>
              </a:defRPr>
            </a:lvl6pPr>
            <a:lvl7pPr marL="2743037" indent="0">
              <a:buNone/>
              <a:defRPr sz="1401">
                <a:solidFill>
                  <a:schemeClr val="tx1">
                    <a:tint val="75000"/>
                  </a:schemeClr>
                </a:solidFill>
              </a:defRPr>
            </a:lvl7pPr>
            <a:lvl8pPr marL="3200208" indent="0">
              <a:buNone/>
              <a:defRPr sz="1401">
                <a:solidFill>
                  <a:schemeClr val="tx1">
                    <a:tint val="75000"/>
                  </a:schemeClr>
                </a:solidFill>
              </a:defRPr>
            </a:lvl8pPr>
            <a:lvl9pPr marL="3657379"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50DF73-BF01-42FF-9115-58D73DFD75FB}" type="datetimeFigureOut">
              <a:rPr lang="fa-IR" smtClean="0">
                <a:solidFill>
                  <a:prstClr val="black">
                    <a:tint val="75000"/>
                  </a:prstClr>
                </a:solidFill>
              </a:rPr>
              <a:pPr/>
              <a:t>03/07/1444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5B7030FD-B8D0-4427-B881-976A4823861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72588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D450DF73-BF01-42FF-9115-58D73DFD75FB}" type="datetimeFigureOut">
              <a:rPr lang="fa-IR" smtClean="0">
                <a:solidFill>
                  <a:prstClr val="black">
                    <a:tint val="75000"/>
                  </a:prstClr>
                </a:solidFill>
              </a:rPr>
              <a:pPr/>
              <a:t>03/07/1444</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5B7030FD-B8D0-4427-B881-976A4823861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31469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171" indent="0">
              <a:buNone/>
              <a:defRPr sz="2000" b="1"/>
            </a:lvl2pPr>
            <a:lvl3pPr marL="914345" indent="0">
              <a:buNone/>
              <a:defRPr sz="1801" b="1"/>
            </a:lvl3pPr>
            <a:lvl4pPr marL="1371519" indent="0">
              <a:buNone/>
              <a:defRPr sz="1600" b="1"/>
            </a:lvl4pPr>
            <a:lvl5pPr marL="1828690" indent="0">
              <a:buNone/>
              <a:defRPr sz="1600" b="1"/>
            </a:lvl5pPr>
            <a:lvl6pPr marL="2285863" indent="0">
              <a:buNone/>
              <a:defRPr sz="1600" b="1"/>
            </a:lvl6pPr>
            <a:lvl7pPr marL="2743037" indent="0">
              <a:buNone/>
              <a:defRPr sz="1600" b="1"/>
            </a:lvl7pPr>
            <a:lvl8pPr marL="3200208" indent="0">
              <a:buNone/>
              <a:defRPr sz="1600" b="1"/>
            </a:lvl8pPr>
            <a:lvl9pPr marL="365737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171" indent="0">
              <a:buNone/>
              <a:defRPr sz="2000" b="1"/>
            </a:lvl2pPr>
            <a:lvl3pPr marL="914345" indent="0">
              <a:buNone/>
              <a:defRPr sz="1801" b="1"/>
            </a:lvl3pPr>
            <a:lvl4pPr marL="1371519" indent="0">
              <a:buNone/>
              <a:defRPr sz="1600" b="1"/>
            </a:lvl4pPr>
            <a:lvl5pPr marL="1828690" indent="0">
              <a:buNone/>
              <a:defRPr sz="1600" b="1"/>
            </a:lvl5pPr>
            <a:lvl6pPr marL="2285863" indent="0">
              <a:buNone/>
              <a:defRPr sz="1600" b="1"/>
            </a:lvl6pPr>
            <a:lvl7pPr marL="2743037" indent="0">
              <a:buNone/>
              <a:defRPr sz="1600" b="1"/>
            </a:lvl7pPr>
            <a:lvl8pPr marL="3200208" indent="0">
              <a:buNone/>
              <a:defRPr sz="1600" b="1"/>
            </a:lvl8pPr>
            <a:lvl9pPr marL="36573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D450DF73-BF01-42FF-9115-58D73DFD75FB}" type="datetimeFigureOut">
              <a:rPr lang="fa-IR" smtClean="0">
                <a:solidFill>
                  <a:prstClr val="black">
                    <a:tint val="75000"/>
                  </a:prstClr>
                </a:solidFill>
              </a:rPr>
              <a:pPr/>
              <a:t>03/07/1444</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5B7030FD-B8D0-4427-B881-976A4823861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9699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D450DF73-BF01-42FF-9115-58D73DFD75FB}" type="datetimeFigureOut">
              <a:rPr lang="fa-IR" smtClean="0">
                <a:solidFill>
                  <a:prstClr val="black">
                    <a:tint val="75000"/>
                  </a:prstClr>
                </a:solidFill>
              </a:rPr>
              <a:pPr/>
              <a:t>03/07/1444</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5B7030FD-B8D0-4427-B881-976A4823861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27554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0DF73-BF01-42FF-9115-58D73DFD75FB}" type="datetimeFigureOut">
              <a:rPr lang="fa-IR" smtClean="0">
                <a:solidFill>
                  <a:prstClr val="black">
                    <a:tint val="75000"/>
                  </a:prstClr>
                </a:solidFill>
              </a:rPr>
              <a:pPr/>
              <a:t>03/07/1444</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5B7030FD-B8D0-4427-B881-976A4823861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2734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1"/>
            </a:lvl1pPr>
            <a:lvl2pPr marL="457171" indent="0">
              <a:buNone/>
              <a:defRPr sz="1200"/>
            </a:lvl2pPr>
            <a:lvl3pPr marL="914345" indent="0">
              <a:buNone/>
              <a:defRPr sz="1001"/>
            </a:lvl3pPr>
            <a:lvl4pPr marL="1371519" indent="0">
              <a:buNone/>
              <a:defRPr sz="900"/>
            </a:lvl4pPr>
            <a:lvl5pPr marL="1828690" indent="0">
              <a:buNone/>
              <a:defRPr sz="900"/>
            </a:lvl5pPr>
            <a:lvl6pPr marL="2285863" indent="0">
              <a:buNone/>
              <a:defRPr sz="900"/>
            </a:lvl6pPr>
            <a:lvl7pPr marL="2743037" indent="0">
              <a:buNone/>
              <a:defRPr sz="900"/>
            </a:lvl7pPr>
            <a:lvl8pPr marL="3200208" indent="0">
              <a:buNone/>
              <a:defRPr sz="900"/>
            </a:lvl8pPr>
            <a:lvl9pPr marL="36573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0DF73-BF01-42FF-9115-58D73DFD75FB}" type="datetimeFigureOut">
              <a:rPr lang="fa-IR" smtClean="0">
                <a:solidFill>
                  <a:prstClr val="black">
                    <a:tint val="75000"/>
                  </a:prstClr>
                </a:solidFill>
              </a:rPr>
              <a:pPr/>
              <a:t>03/07/1444</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5B7030FD-B8D0-4427-B881-976A4823861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5882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1" indent="0">
              <a:buNone/>
              <a:defRPr sz="2800"/>
            </a:lvl2pPr>
            <a:lvl3pPr marL="914345" indent="0">
              <a:buNone/>
              <a:defRPr sz="2400"/>
            </a:lvl3pPr>
            <a:lvl4pPr marL="1371519" indent="0">
              <a:buNone/>
              <a:defRPr sz="2000"/>
            </a:lvl4pPr>
            <a:lvl5pPr marL="1828690" indent="0">
              <a:buNone/>
              <a:defRPr sz="2000"/>
            </a:lvl5pPr>
            <a:lvl6pPr marL="2285863" indent="0">
              <a:buNone/>
              <a:defRPr sz="2000"/>
            </a:lvl6pPr>
            <a:lvl7pPr marL="2743037" indent="0">
              <a:buNone/>
              <a:defRPr sz="2000"/>
            </a:lvl7pPr>
            <a:lvl8pPr marL="3200208" indent="0">
              <a:buNone/>
              <a:defRPr sz="2000"/>
            </a:lvl8pPr>
            <a:lvl9pPr marL="3657379" indent="0">
              <a:buNone/>
              <a:defRPr sz="2000"/>
            </a:lvl9pPr>
          </a:lstStyle>
          <a:p>
            <a:endParaRPr lang="fa-I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1"/>
            </a:lvl1pPr>
            <a:lvl2pPr marL="457171" indent="0">
              <a:buNone/>
              <a:defRPr sz="1200"/>
            </a:lvl2pPr>
            <a:lvl3pPr marL="914345" indent="0">
              <a:buNone/>
              <a:defRPr sz="1001"/>
            </a:lvl3pPr>
            <a:lvl4pPr marL="1371519" indent="0">
              <a:buNone/>
              <a:defRPr sz="900"/>
            </a:lvl4pPr>
            <a:lvl5pPr marL="1828690" indent="0">
              <a:buNone/>
              <a:defRPr sz="900"/>
            </a:lvl5pPr>
            <a:lvl6pPr marL="2285863" indent="0">
              <a:buNone/>
              <a:defRPr sz="900"/>
            </a:lvl6pPr>
            <a:lvl7pPr marL="2743037" indent="0">
              <a:buNone/>
              <a:defRPr sz="900"/>
            </a:lvl7pPr>
            <a:lvl8pPr marL="3200208" indent="0">
              <a:buNone/>
              <a:defRPr sz="900"/>
            </a:lvl8pPr>
            <a:lvl9pPr marL="36573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0DF73-BF01-42FF-9115-58D73DFD75FB}" type="datetimeFigureOut">
              <a:rPr lang="fa-IR" smtClean="0">
                <a:solidFill>
                  <a:prstClr val="black">
                    <a:tint val="75000"/>
                  </a:prstClr>
                </a:solidFill>
              </a:rPr>
              <a:pPr/>
              <a:t>03/07/1444</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5B7030FD-B8D0-4427-B881-976A4823861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1017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8737600" y="6356365"/>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D450DF73-BF01-42FF-9115-58D73DFD75FB}" type="datetimeFigureOut">
              <a:rPr lang="fa-IR" smtClean="0">
                <a:solidFill>
                  <a:prstClr val="black">
                    <a:tint val="75000"/>
                  </a:prstClr>
                </a:solidFill>
              </a:rPr>
              <a:pPr rtl="1"/>
              <a:t>03/07/1444</a:t>
            </a:fld>
            <a:endParaRPr lang="fa-IR">
              <a:solidFill>
                <a:prstClr val="black">
                  <a:tint val="75000"/>
                </a:prstClr>
              </a:solidFill>
            </a:endParaRPr>
          </a:p>
        </p:txBody>
      </p:sp>
      <p:sp>
        <p:nvSpPr>
          <p:cNvPr id="5" name="Footer Placeholder 4"/>
          <p:cNvSpPr>
            <a:spLocks noGrp="1"/>
          </p:cNvSpPr>
          <p:nvPr>
            <p:ph type="ftr" sz="quarter" idx="3"/>
          </p:nvPr>
        </p:nvSpPr>
        <p:spPr>
          <a:xfrm>
            <a:off x="4165600" y="6356365"/>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609600" y="6356365"/>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5B7030FD-B8D0-4427-B881-976A48238612}"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288843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45" rtl="1" eaLnBrk="1" latinLnBrk="0" hangingPunct="1">
        <a:spcBef>
          <a:spcPct val="0"/>
        </a:spcBef>
        <a:buNone/>
        <a:defRPr sz="4400" kern="1200">
          <a:solidFill>
            <a:schemeClr val="tx1"/>
          </a:solidFill>
          <a:latin typeface="+mj-lt"/>
          <a:ea typeface="+mj-ea"/>
          <a:cs typeface="+mj-cs"/>
        </a:defRPr>
      </a:lvl1pPr>
    </p:titleStyle>
    <p:bodyStyle>
      <a:lvl1pPr marL="342881" indent="-342881" algn="r" defTabSz="914345"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7" indent="-285736" algn="r" defTabSz="914345"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33" indent="-228588" algn="r" defTabSz="914345"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05" indent="-228588" algn="r" defTabSz="914345"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77" indent="-228588" algn="r" defTabSz="914345"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49" indent="-228588" algn="r" defTabSz="914345"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22" indent="-228588" algn="r" defTabSz="914345"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96" indent="-228588" algn="r" defTabSz="914345"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67" indent="-228588" algn="r" defTabSz="914345"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345" rtl="1" eaLnBrk="1" latinLnBrk="0" hangingPunct="1">
        <a:defRPr sz="1801" kern="1200">
          <a:solidFill>
            <a:schemeClr val="tx1"/>
          </a:solidFill>
          <a:latin typeface="+mn-lt"/>
          <a:ea typeface="+mn-ea"/>
          <a:cs typeface="+mn-cs"/>
        </a:defRPr>
      </a:lvl1pPr>
      <a:lvl2pPr marL="457171" algn="r" defTabSz="914345" rtl="1" eaLnBrk="1" latinLnBrk="0" hangingPunct="1">
        <a:defRPr sz="1801" kern="1200">
          <a:solidFill>
            <a:schemeClr val="tx1"/>
          </a:solidFill>
          <a:latin typeface="+mn-lt"/>
          <a:ea typeface="+mn-ea"/>
          <a:cs typeface="+mn-cs"/>
        </a:defRPr>
      </a:lvl2pPr>
      <a:lvl3pPr marL="914345" algn="r" defTabSz="914345" rtl="1" eaLnBrk="1" latinLnBrk="0" hangingPunct="1">
        <a:defRPr sz="1801" kern="1200">
          <a:solidFill>
            <a:schemeClr val="tx1"/>
          </a:solidFill>
          <a:latin typeface="+mn-lt"/>
          <a:ea typeface="+mn-ea"/>
          <a:cs typeface="+mn-cs"/>
        </a:defRPr>
      </a:lvl3pPr>
      <a:lvl4pPr marL="1371519" algn="r" defTabSz="914345" rtl="1" eaLnBrk="1" latinLnBrk="0" hangingPunct="1">
        <a:defRPr sz="1801" kern="1200">
          <a:solidFill>
            <a:schemeClr val="tx1"/>
          </a:solidFill>
          <a:latin typeface="+mn-lt"/>
          <a:ea typeface="+mn-ea"/>
          <a:cs typeface="+mn-cs"/>
        </a:defRPr>
      </a:lvl4pPr>
      <a:lvl5pPr marL="1828690" algn="r" defTabSz="914345" rtl="1" eaLnBrk="1" latinLnBrk="0" hangingPunct="1">
        <a:defRPr sz="1801" kern="1200">
          <a:solidFill>
            <a:schemeClr val="tx1"/>
          </a:solidFill>
          <a:latin typeface="+mn-lt"/>
          <a:ea typeface="+mn-ea"/>
          <a:cs typeface="+mn-cs"/>
        </a:defRPr>
      </a:lvl5pPr>
      <a:lvl6pPr marL="2285863" algn="r" defTabSz="914345" rtl="1" eaLnBrk="1" latinLnBrk="0" hangingPunct="1">
        <a:defRPr sz="1801" kern="1200">
          <a:solidFill>
            <a:schemeClr val="tx1"/>
          </a:solidFill>
          <a:latin typeface="+mn-lt"/>
          <a:ea typeface="+mn-ea"/>
          <a:cs typeface="+mn-cs"/>
        </a:defRPr>
      </a:lvl6pPr>
      <a:lvl7pPr marL="2743037" algn="r" defTabSz="914345" rtl="1" eaLnBrk="1" latinLnBrk="0" hangingPunct="1">
        <a:defRPr sz="1801" kern="1200">
          <a:solidFill>
            <a:schemeClr val="tx1"/>
          </a:solidFill>
          <a:latin typeface="+mn-lt"/>
          <a:ea typeface="+mn-ea"/>
          <a:cs typeface="+mn-cs"/>
        </a:defRPr>
      </a:lvl7pPr>
      <a:lvl8pPr marL="3200208" algn="r" defTabSz="914345" rtl="1" eaLnBrk="1" latinLnBrk="0" hangingPunct="1">
        <a:defRPr sz="1801" kern="1200">
          <a:solidFill>
            <a:schemeClr val="tx1"/>
          </a:solidFill>
          <a:latin typeface="+mn-lt"/>
          <a:ea typeface="+mn-ea"/>
          <a:cs typeface="+mn-cs"/>
        </a:defRPr>
      </a:lvl8pPr>
      <a:lvl9pPr marL="3657379" algn="r" defTabSz="914345" rtl="1"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00815"/>
            <a:ext cx="8229600" cy="724943"/>
          </a:xfrm>
        </p:spPr>
        <p:txBody>
          <a:bodyPr>
            <a:noAutofit/>
          </a:bodyPr>
          <a:lstStyle/>
          <a:p>
            <a:r>
              <a:rPr lang="fa-IR" sz="2800" b="1" dirty="0">
                <a:cs typeface="+mn-cs"/>
              </a:rPr>
              <a:t>مداخلات توانبخشی در کودکان بر اساس مدل </a:t>
            </a:r>
            <a:r>
              <a:rPr lang="en-US" sz="2800" b="1" dirty="0">
                <a:cs typeface="+mn-cs"/>
              </a:rPr>
              <a:t>ICF </a:t>
            </a:r>
            <a:r>
              <a:rPr lang="en-US" sz="2800" b="1" dirty="0" smtClean="0">
                <a:cs typeface="+mn-cs"/>
              </a:rPr>
              <a:t/>
            </a:r>
            <a:br>
              <a:rPr lang="en-US" sz="2800" b="1" dirty="0" smtClean="0">
                <a:cs typeface="+mn-cs"/>
              </a:rPr>
            </a:br>
            <a:r>
              <a:rPr lang="fa-IR" sz="2800" b="1" dirty="0" smtClean="0">
                <a:cs typeface="+mn-cs"/>
              </a:rPr>
              <a:t>سازمان جهانی بهداشت (</a:t>
            </a:r>
            <a:r>
              <a:rPr lang="en-US" sz="2800" b="1" dirty="0" smtClean="0">
                <a:cs typeface="+mn-cs"/>
              </a:rPr>
              <a:t>WHO</a:t>
            </a:r>
            <a:r>
              <a:rPr lang="fa-IR" sz="2800" b="1" dirty="0" smtClean="0">
                <a:cs typeface="+mn-cs"/>
              </a:rPr>
              <a:t>)</a:t>
            </a:r>
            <a:endParaRPr lang="en-US" sz="2800" b="1" dirty="0">
              <a:cs typeface="+mn-cs"/>
            </a:endParaRPr>
          </a:p>
        </p:txBody>
      </p:sp>
      <p:sp>
        <p:nvSpPr>
          <p:cNvPr id="3" name="Content Placeholder 2"/>
          <p:cNvSpPr>
            <a:spLocks noGrp="1"/>
          </p:cNvSpPr>
          <p:nvPr>
            <p:ph idx="1"/>
          </p:nvPr>
        </p:nvSpPr>
        <p:spPr>
          <a:xfrm>
            <a:off x="1981200" y="3577885"/>
            <a:ext cx="8229600" cy="1839356"/>
          </a:xfrm>
        </p:spPr>
        <p:txBody>
          <a:bodyPr/>
          <a:lstStyle/>
          <a:p>
            <a:pPr marL="0" indent="0" algn="ctr" rtl="0">
              <a:buNone/>
            </a:pPr>
            <a:r>
              <a:rPr lang="fa-IR" sz="2000" dirty="0"/>
              <a:t>دکتر سیف اله حیدرآبادی </a:t>
            </a:r>
          </a:p>
          <a:p>
            <a:pPr marL="0" indent="0" algn="ctr" rtl="0">
              <a:buNone/>
            </a:pPr>
            <a:r>
              <a:rPr lang="fa-IR" sz="2000" dirty="0"/>
              <a:t>فلوشیپ تکامل کودکان </a:t>
            </a:r>
          </a:p>
          <a:p>
            <a:pPr marL="0" indent="0" algn="ctr" rtl="0">
              <a:buNone/>
            </a:pPr>
            <a:r>
              <a:rPr lang="fa-IR" sz="2000" dirty="0"/>
              <a:t>مرکز تکامل کودکان تبریز </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spTree>
    <p:extLst>
      <p:ext uri="{BB962C8B-B14F-4D97-AF65-F5344CB8AC3E}">
        <p14:creationId xmlns:p14="http://schemas.microsoft.com/office/powerpoint/2010/main" val="2809183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14598" y="920839"/>
            <a:ext cx="8229600" cy="724943"/>
          </a:xfrm>
        </p:spPr>
        <p:txBody>
          <a:bodyPr>
            <a:noAutofit/>
          </a:bodyPr>
          <a:lstStyle/>
          <a:p>
            <a:pPr rtl="0"/>
            <a:r>
              <a:rPr lang="fa-IR" sz="2800" b="1" dirty="0">
                <a:solidFill>
                  <a:prstClr val="black"/>
                </a:solidFill>
                <a:cs typeface="Arial" panose="020B0604020202020204" pitchFamily="34" charset="0"/>
              </a:rPr>
              <a:t>چه تغییراتی در دنیای توانبخشی در  پیرامون ما در حال وقوع است؟</a:t>
            </a:r>
            <a:r>
              <a:rPr lang="fa-IR" sz="3200" b="1" dirty="0">
                <a:solidFill>
                  <a:prstClr val="black"/>
                </a:solidFill>
                <a:cs typeface="Arial" panose="020B0604020202020204" pitchFamily="34" charset="0"/>
              </a:rPr>
              <a:t> </a:t>
            </a:r>
            <a:endParaRPr lang="en-US" sz="2800" b="1" dirty="0">
              <a:cs typeface="+mn-cs"/>
            </a:endParaRPr>
          </a:p>
        </p:txBody>
      </p:sp>
      <p:sp>
        <p:nvSpPr>
          <p:cNvPr id="3" name="Content Placeholder 2"/>
          <p:cNvSpPr>
            <a:spLocks noGrp="1"/>
          </p:cNvSpPr>
          <p:nvPr>
            <p:ph idx="1"/>
          </p:nvPr>
        </p:nvSpPr>
        <p:spPr>
          <a:xfrm>
            <a:off x="1707918" y="2172374"/>
            <a:ext cx="8229600" cy="3136089"/>
          </a:xfrm>
        </p:spPr>
        <p:txBody>
          <a:bodyPr>
            <a:normAutofit/>
          </a:bodyPr>
          <a:lstStyle/>
          <a:p>
            <a:pPr lvl="0">
              <a:buFont typeface="Wingdings" panose="05000000000000000000" pitchFamily="2" charset="2"/>
              <a:buChar char="v"/>
            </a:pPr>
            <a:r>
              <a:rPr lang="fa-IR" sz="2100" dirty="0">
                <a:solidFill>
                  <a:prstClr val="black"/>
                </a:solidFill>
              </a:rPr>
              <a:t>در قرن </a:t>
            </a:r>
            <a:r>
              <a:rPr lang="fa-IR" sz="2100" dirty="0" smtClean="0">
                <a:solidFill>
                  <a:prstClr val="black"/>
                </a:solidFill>
              </a:rPr>
              <a:t>21 </a:t>
            </a:r>
            <a:r>
              <a:rPr lang="fa-IR" sz="2100" dirty="0">
                <a:solidFill>
                  <a:prstClr val="black"/>
                </a:solidFill>
              </a:rPr>
              <a:t>نگاه ما به موضوع سلامت عوض شده  است </a:t>
            </a:r>
            <a:r>
              <a:rPr lang="fa-IR" sz="2100" dirty="0" smtClean="0">
                <a:solidFill>
                  <a:prstClr val="black"/>
                </a:solidFill>
              </a:rPr>
              <a:t>.</a:t>
            </a:r>
          </a:p>
          <a:p>
            <a:pPr marL="0" lvl="0" indent="0">
              <a:buNone/>
            </a:pPr>
            <a:endParaRPr lang="fa-IR" sz="2100" dirty="0" smtClean="0">
              <a:solidFill>
                <a:prstClr val="black"/>
              </a:solidFill>
            </a:endParaRPr>
          </a:p>
          <a:p>
            <a:pPr lvl="0">
              <a:buFont typeface="Wingdings" panose="05000000000000000000" pitchFamily="2" charset="2"/>
              <a:buChar char="v"/>
            </a:pPr>
            <a:r>
              <a:rPr lang="fa-IR" sz="2100" dirty="0" smtClean="0">
                <a:solidFill>
                  <a:srgbClr val="FF0000"/>
                </a:solidFill>
              </a:rPr>
              <a:t>در سال 1948 </a:t>
            </a:r>
            <a:r>
              <a:rPr lang="en-US" sz="2100" dirty="0" smtClean="0">
                <a:solidFill>
                  <a:srgbClr val="FF0000"/>
                </a:solidFill>
              </a:rPr>
              <a:t>WHO </a:t>
            </a:r>
            <a:r>
              <a:rPr lang="fa-IR" sz="2100" dirty="0">
                <a:solidFill>
                  <a:srgbClr val="FF0000"/>
                </a:solidFill>
              </a:rPr>
              <a:t> </a:t>
            </a:r>
            <a:r>
              <a:rPr lang="fa-IR" sz="2100" dirty="0" smtClean="0">
                <a:solidFill>
                  <a:srgbClr val="FF0000"/>
                </a:solidFill>
              </a:rPr>
              <a:t>سلامت را بصورت زیر تعریف کرد :</a:t>
            </a:r>
          </a:p>
          <a:p>
            <a:pPr marL="0" lvl="0" indent="0" algn="l" defTabSz="914400" rtl="0">
              <a:spcBef>
                <a:spcPts val="0"/>
              </a:spcBef>
              <a:buNone/>
              <a:defRPr/>
            </a:pPr>
            <a:r>
              <a:rPr lang="en-US" sz="2600" dirty="0">
                <a:solidFill>
                  <a:srgbClr val="FF0000"/>
                </a:solidFill>
              </a:rPr>
              <a:t>“A state of complete physical, mental and social well-being and not merely the absence of disease or infirmity”.</a:t>
            </a:r>
          </a:p>
          <a:p>
            <a:pPr lvl="0">
              <a:buFont typeface="Wingdings" panose="05000000000000000000" pitchFamily="2" charset="2"/>
              <a:buChar char="v"/>
            </a:pPr>
            <a:endParaRPr lang="fa-IR" sz="2100" dirty="0">
              <a:solidFill>
                <a:prstClr val="black"/>
              </a:solidFill>
            </a:endParaRPr>
          </a:p>
          <a:p>
            <a:pPr lvl="0">
              <a:buFont typeface="Wingdings" panose="05000000000000000000" pitchFamily="2" charset="2"/>
              <a:buChar char="v"/>
            </a:pPr>
            <a:r>
              <a:rPr lang="fa-IR" sz="2100" dirty="0">
                <a:solidFill>
                  <a:srgbClr val="FF0000"/>
                </a:solidFill>
              </a:rPr>
              <a:t>ما قبلا به نداشتن بیماری سلامت میگفتیم و </a:t>
            </a:r>
            <a:r>
              <a:rPr lang="fa-IR" sz="2100" dirty="0" smtClean="0">
                <a:solidFill>
                  <a:srgbClr val="FF0000"/>
                </a:solidFill>
              </a:rPr>
              <a:t>زمانی که سلامت به پایان میرسید کم توانی ( </a:t>
            </a:r>
            <a:r>
              <a:rPr lang="en-US" sz="2100" dirty="0" smtClean="0">
                <a:solidFill>
                  <a:srgbClr val="FF0000"/>
                </a:solidFill>
              </a:rPr>
              <a:t>Disability</a:t>
            </a:r>
            <a:r>
              <a:rPr lang="fa-IR" sz="2100" dirty="0" smtClean="0">
                <a:solidFill>
                  <a:srgbClr val="FF0000"/>
                </a:solidFill>
              </a:rPr>
              <a:t>) شروع میشد و شما وارد دسته بندی دیگری از سلامت میشدید.</a:t>
            </a:r>
          </a:p>
          <a:p>
            <a:pPr marL="0" lvl="0" indent="0">
              <a:buNone/>
            </a:pPr>
            <a:endParaRPr lang="fa-IR" sz="2100" dirty="0">
              <a:solidFill>
                <a:srgbClr val="FF0000"/>
              </a:solidFill>
            </a:endParaRPr>
          </a:p>
          <a:p>
            <a:pPr>
              <a:buFont typeface="Wingdings" panose="05000000000000000000" pitchFamily="2" charset="2"/>
              <a:buChar char="v"/>
            </a:pPr>
            <a:endParaRPr lang="fa-IR" sz="20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spTree>
    <p:extLst>
      <p:ext uri="{BB962C8B-B14F-4D97-AF65-F5344CB8AC3E}">
        <p14:creationId xmlns:p14="http://schemas.microsoft.com/office/powerpoint/2010/main" val="3510052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00815"/>
            <a:ext cx="8229600" cy="724943"/>
          </a:xfrm>
        </p:spPr>
        <p:txBody>
          <a:bodyPr>
            <a:noAutofit/>
          </a:bodyPr>
          <a:lstStyle/>
          <a:p>
            <a:pPr rtl="0"/>
            <a:r>
              <a:rPr lang="fa-IR" sz="2800" b="1" dirty="0">
                <a:cs typeface="+mn-cs"/>
              </a:rPr>
              <a:t/>
            </a:r>
            <a:br>
              <a:rPr lang="fa-IR" sz="2800" b="1" dirty="0">
                <a:cs typeface="+mn-cs"/>
              </a:rPr>
            </a:br>
            <a:endParaRPr lang="en-US" sz="2800" b="1" dirty="0">
              <a:cs typeface="+mn-cs"/>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sp>
        <p:nvSpPr>
          <p:cNvPr id="6" name="Rectangle 5"/>
          <p:cNvSpPr/>
          <p:nvPr/>
        </p:nvSpPr>
        <p:spPr>
          <a:xfrm>
            <a:off x="310737" y="1228069"/>
            <a:ext cx="11049000" cy="3979551"/>
          </a:xfrm>
          <a:prstGeom prst="rect">
            <a:avLst/>
          </a:prstGeom>
        </p:spPr>
        <p:txBody>
          <a:bodyPr wrap="square">
            <a:spAutoFit/>
          </a:bodyPr>
          <a:lstStyle/>
          <a:p>
            <a:pPr marL="342881" lvl="0" indent="-342881" algn="r" defTabSz="914345" rtl="1">
              <a:spcBef>
                <a:spcPct val="20000"/>
              </a:spcBef>
              <a:buFont typeface="Wingdings" panose="05000000000000000000" pitchFamily="2" charset="2"/>
              <a:buChar char="v"/>
            </a:pPr>
            <a:r>
              <a:rPr lang="fa-IR" sz="2400" dirty="0" smtClean="0">
                <a:solidFill>
                  <a:prstClr val="black"/>
                </a:solidFill>
              </a:rPr>
              <a:t>درحالیکه</a:t>
            </a:r>
            <a:r>
              <a:rPr lang="en-US" sz="2400" dirty="0" smtClean="0">
                <a:solidFill>
                  <a:prstClr val="black"/>
                </a:solidFill>
              </a:rPr>
              <a:t> </a:t>
            </a:r>
            <a:r>
              <a:rPr lang="fa-IR" sz="2400" dirty="0" smtClean="0">
                <a:solidFill>
                  <a:prstClr val="black"/>
                </a:solidFill>
              </a:rPr>
              <a:t>در قرن جدید تعریف از سلامت متفاوت تر شده است :</a:t>
            </a:r>
          </a:p>
          <a:p>
            <a:pPr marL="342881" lvl="0" indent="-342881" algn="r" defTabSz="914345" rtl="1">
              <a:spcBef>
                <a:spcPct val="20000"/>
              </a:spcBef>
              <a:buFont typeface="Wingdings" panose="05000000000000000000" pitchFamily="2" charset="2"/>
              <a:buChar char="v"/>
            </a:pPr>
            <a:r>
              <a:rPr lang="fa-IR" sz="2400" dirty="0" smtClean="0">
                <a:solidFill>
                  <a:prstClr val="black"/>
                </a:solidFill>
              </a:rPr>
              <a:t> به </a:t>
            </a:r>
            <a:r>
              <a:rPr lang="fa-IR" sz="2400" dirty="0">
                <a:solidFill>
                  <a:prstClr val="black"/>
                </a:solidFill>
              </a:rPr>
              <a:t>توانایی انطباق و مدیریت خودمان در مقابل چالشهای جسمی ، هیجانی و اجتماعی سلامت گفته میشود </a:t>
            </a:r>
            <a:r>
              <a:rPr lang="fa-IR" sz="2400" dirty="0" smtClean="0">
                <a:solidFill>
                  <a:prstClr val="black"/>
                </a:solidFill>
              </a:rPr>
              <a:t>.</a:t>
            </a:r>
          </a:p>
          <a:p>
            <a:pPr lvl="0">
              <a:spcBef>
                <a:spcPct val="20000"/>
              </a:spcBef>
            </a:pPr>
            <a:r>
              <a:rPr lang="en-US" sz="2400" dirty="0">
                <a:solidFill>
                  <a:srgbClr val="000000"/>
                </a:solidFill>
                <a:latin typeface="ArialMT"/>
              </a:rPr>
              <a:t>•</a:t>
            </a:r>
            <a:r>
              <a:rPr lang="en-US" sz="2400" dirty="0">
                <a:solidFill>
                  <a:srgbClr val="000000"/>
                </a:solidFill>
                <a:latin typeface="Calibri" panose="020F0502020204030204" pitchFamily="34" charset="0"/>
              </a:rPr>
              <a:t>Health is ‘the ability to adapt and self-manage in the face of social, physical and emotional challenges’ (Huber </a:t>
            </a:r>
            <a:r>
              <a:rPr lang="en-US" sz="2400" i="1" dirty="0">
                <a:solidFill>
                  <a:srgbClr val="000000"/>
                </a:solidFill>
                <a:latin typeface="Calibri-Italic"/>
              </a:rPr>
              <a:t>et al. </a:t>
            </a:r>
            <a:r>
              <a:rPr lang="en-US" sz="2400" dirty="0">
                <a:solidFill>
                  <a:srgbClr val="000000"/>
                </a:solidFill>
                <a:latin typeface="Calibri" panose="020F0502020204030204" pitchFamily="34" charset="0"/>
              </a:rPr>
              <a:t>2011</a:t>
            </a:r>
            <a:r>
              <a:rPr lang="en-US" sz="2400" dirty="0" smtClean="0">
                <a:solidFill>
                  <a:srgbClr val="000000"/>
                </a:solidFill>
                <a:latin typeface="Calibri" panose="020F0502020204030204" pitchFamily="34" charset="0"/>
              </a:rPr>
              <a:t>).</a:t>
            </a:r>
            <a:endParaRPr lang="fa-IR" sz="2100" dirty="0">
              <a:solidFill>
                <a:prstClr val="black"/>
              </a:solidFill>
            </a:endParaRPr>
          </a:p>
          <a:p>
            <a:pPr marL="342881" lvl="0" indent="-342881" algn="r" defTabSz="914345" rtl="1">
              <a:spcBef>
                <a:spcPct val="20000"/>
              </a:spcBef>
              <a:buFont typeface="Wingdings" panose="05000000000000000000" pitchFamily="2" charset="2"/>
              <a:buChar char="v"/>
            </a:pPr>
            <a:endParaRPr lang="fa-IR" sz="2100" dirty="0">
              <a:solidFill>
                <a:prstClr val="black"/>
              </a:solidFill>
            </a:endParaRPr>
          </a:p>
          <a:p>
            <a:pPr marL="342881" lvl="0" indent="-342881" algn="r" defTabSz="914345" rtl="1">
              <a:spcBef>
                <a:spcPct val="20000"/>
              </a:spcBef>
              <a:buFont typeface="Wingdings" panose="05000000000000000000" pitchFamily="2" charset="2"/>
              <a:buChar char="v"/>
            </a:pPr>
            <a:r>
              <a:rPr lang="fa-IR" sz="2100" dirty="0">
                <a:solidFill>
                  <a:prstClr val="black"/>
                </a:solidFill>
              </a:rPr>
              <a:t>به عبارت دیگر   داشتن عملکرد علیرغم  کم توانی  علامتی از سلامت میباشد. </a:t>
            </a:r>
          </a:p>
          <a:p>
            <a:pPr lvl="0" algn="r" defTabSz="914345" rtl="1">
              <a:spcBef>
                <a:spcPct val="20000"/>
              </a:spcBef>
            </a:pPr>
            <a:r>
              <a:rPr lang="fa-IR" sz="2100" dirty="0">
                <a:solidFill>
                  <a:prstClr val="black"/>
                </a:solidFill>
              </a:rPr>
              <a:t> (داشتن عملکرد  به صورتی که  قادر باشد. مثلا هرطورکه میتواند قاشق بگیرد ،هرطور که میتواند </a:t>
            </a:r>
            <a:r>
              <a:rPr lang="fa-IR" sz="2100" dirty="0" smtClean="0">
                <a:solidFill>
                  <a:prstClr val="black"/>
                </a:solidFill>
              </a:rPr>
              <a:t>بنشیند)</a:t>
            </a:r>
          </a:p>
          <a:p>
            <a:pPr lvl="0" algn="r" defTabSz="914345" rtl="1">
              <a:spcBef>
                <a:spcPct val="20000"/>
              </a:spcBef>
            </a:pPr>
            <a:endParaRPr lang="fa-IR" sz="2100" dirty="0">
              <a:solidFill>
                <a:prstClr val="black"/>
              </a:solidFill>
            </a:endParaRPr>
          </a:p>
          <a:p>
            <a:pPr marL="342881" lvl="0" indent="-342881" algn="r" defTabSz="914345" rtl="1">
              <a:spcBef>
                <a:spcPct val="20000"/>
              </a:spcBef>
              <a:buFont typeface="Wingdings" panose="05000000000000000000" pitchFamily="2" charset="2"/>
              <a:buChar char="v"/>
            </a:pPr>
            <a:r>
              <a:rPr lang="fa-IR" sz="2100" dirty="0">
                <a:solidFill>
                  <a:prstClr val="black"/>
                </a:solidFill>
              </a:rPr>
              <a:t>در نگاه جدید اگر فردی با توانمندی </a:t>
            </a:r>
            <a:r>
              <a:rPr lang="fa-IR" sz="2100" dirty="0" smtClean="0">
                <a:solidFill>
                  <a:prstClr val="black"/>
                </a:solidFill>
              </a:rPr>
              <a:t>کم (</a:t>
            </a:r>
            <a:r>
              <a:rPr lang="en-US" sz="2100" dirty="0" smtClean="0">
                <a:solidFill>
                  <a:prstClr val="black"/>
                </a:solidFill>
              </a:rPr>
              <a:t>Disability </a:t>
            </a:r>
            <a:r>
              <a:rPr lang="fa-IR" sz="2100" dirty="0" smtClean="0">
                <a:solidFill>
                  <a:prstClr val="black"/>
                </a:solidFill>
              </a:rPr>
              <a:t>)، </a:t>
            </a:r>
            <a:r>
              <a:rPr lang="fa-IR" sz="2100" dirty="0">
                <a:solidFill>
                  <a:prstClr val="black"/>
                </a:solidFill>
              </a:rPr>
              <a:t>بتواند کارهایش را (به هر روشی که میتواند) انجام دهد سالم محسوب میشود. </a:t>
            </a:r>
          </a:p>
        </p:txBody>
      </p:sp>
    </p:spTree>
    <p:extLst>
      <p:ext uri="{BB962C8B-B14F-4D97-AF65-F5344CB8AC3E}">
        <p14:creationId xmlns:p14="http://schemas.microsoft.com/office/powerpoint/2010/main" val="333000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0" y="1009650"/>
            <a:ext cx="11334750" cy="4648200"/>
          </a:xfrm>
        </p:spPr>
        <p:txBody>
          <a:bodyPr>
            <a:normAutofit/>
          </a:bodyPr>
          <a:lstStyle/>
          <a:p>
            <a:pPr marL="0" indent="0">
              <a:buNone/>
            </a:pPr>
            <a:r>
              <a:rPr lang="fa-IR" sz="2000" dirty="0"/>
              <a:t>براساس این </a:t>
            </a:r>
            <a:r>
              <a:rPr lang="fa-IR" sz="2000" dirty="0" smtClean="0"/>
              <a:t>نگاه</a:t>
            </a:r>
            <a:r>
              <a:rPr lang="en-US" sz="2000" dirty="0" smtClean="0"/>
              <a:t>  </a:t>
            </a:r>
            <a:r>
              <a:rPr lang="fa-IR" sz="2000" dirty="0" smtClean="0"/>
              <a:t> جدید به سلامت ، </a:t>
            </a:r>
            <a:r>
              <a:rPr lang="fa-IR" sz="2000" dirty="0"/>
              <a:t>در </a:t>
            </a:r>
            <a:r>
              <a:rPr lang="fa-IR" sz="2000" dirty="0" smtClean="0"/>
              <a:t>مداخلات توانبخشی  </a:t>
            </a:r>
            <a:r>
              <a:rPr lang="fa-IR" sz="2000" dirty="0"/>
              <a:t>قرن جدید نیز  پیشنهاداتی  شده است که  قبلا تاکید جدی بر آنها  نمیشد.</a:t>
            </a:r>
          </a:p>
          <a:p>
            <a:pPr lvl="0">
              <a:buFont typeface="Wingdings" panose="05000000000000000000" pitchFamily="2" charset="2"/>
              <a:buChar char="v"/>
            </a:pPr>
            <a:r>
              <a:rPr lang="fa-IR" sz="2000" dirty="0"/>
              <a:t> یکی از بهترین مدلهای جهانی  که این نگاه را در  هنگام برنامه ریزی برای کمک به کودکان کم توان وارد کرده است چارچوب سازمان بهداشت جهانی است که  </a:t>
            </a:r>
            <a:r>
              <a:rPr lang="en-US" sz="2000" dirty="0"/>
              <a:t> </a:t>
            </a:r>
            <a:endParaRPr lang="fa-IR" sz="2000" dirty="0" smtClean="0"/>
          </a:p>
          <a:p>
            <a:pPr marL="0" lvl="0" indent="0">
              <a:buNone/>
            </a:pPr>
            <a:r>
              <a:rPr lang="en-US" sz="2000" dirty="0" smtClean="0"/>
              <a:t> </a:t>
            </a:r>
            <a:r>
              <a:rPr lang="fa-IR" sz="2000" dirty="0" smtClean="0"/>
              <a:t>  </a:t>
            </a:r>
            <a:r>
              <a:rPr lang="en-US" sz="2400" dirty="0">
                <a:solidFill>
                  <a:prstClr val="black"/>
                </a:solidFill>
              </a:rPr>
              <a:t>The International Classification of Functioning, Disability and Health </a:t>
            </a:r>
            <a:r>
              <a:rPr lang="en-US" sz="2400" b="1" dirty="0">
                <a:solidFill>
                  <a:prstClr val="black"/>
                </a:solidFill>
              </a:rPr>
              <a:t>(the </a:t>
            </a:r>
            <a:r>
              <a:rPr lang="en-US" sz="2400" b="1" dirty="0" smtClean="0">
                <a:solidFill>
                  <a:prstClr val="black"/>
                </a:solidFill>
              </a:rPr>
              <a:t>ICF</a:t>
            </a:r>
            <a:r>
              <a:rPr lang="en-US" sz="2400" b="1" dirty="0">
                <a:solidFill>
                  <a:prstClr val="black"/>
                </a:solidFill>
              </a:rPr>
              <a:t> </a:t>
            </a:r>
            <a:r>
              <a:rPr lang="en-US" sz="2400" b="1" dirty="0" smtClean="0">
                <a:solidFill>
                  <a:prstClr val="black"/>
                </a:solidFill>
              </a:rPr>
              <a:t>2001)</a:t>
            </a:r>
            <a:endParaRPr lang="fa-IR" sz="1800" dirty="0">
              <a:solidFill>
                <a:prstClr val="black"/>
              </a:solidFill>
            </a:endParaRPr>
          </a:p>
          <a:p>
            <a:pPr marL="0" indent="0">
              <a:buNone/>
            </a:pPr>
            <a:r>
              <a:rPr lang="fa-IR" sz="2000" dirty="0" smtClean="0"/>
              <a:t>نامیده </a:t>
            </a:r>
            <a:r>
              <a:rPr lang="fa-IR" sz="2000" dirty="0"/>
              <a:t>میشود. </a:t>
            </a:r>
            <a:endParaRPr lang="fa-IR" sz="2000" dirty="0" smtClean="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pic>
        <p:nvPicPr>
          <p:cNvPr id="8" name="Content Placeholder 4"/>
          <p:cNvPicPr>
            <a:picLocks noChangeAspect="1"/>
          </p:cNvPicPr>
          <p:nvPr/>
        </p:nvPicPr>
        <p:blipFill>
          <a:blip r:embed="rId8"/>
          <a:stretch>
            <a:fillRect/>
          </a:stretch>
        </p:blipFill>
        <p:spPr>
          <a:xfrm>
            <a:off x="114901" y="2560321"/>
            <a:ext cx="10409012" cy="3940328"/>
          </a:xfrm>
          <a:prstGeom prst="rect">
            <a:avLst/>
          </a:prstGeom>
        </p:spPr>
      </p:pic>
    </p:spTree>
    <p:extLst>
      <p:ext uri="{BB962C8B-B14F-4D97-AF65-F5344CB8AC3E}">
        <p14:creationId xmlns:p14="http://schemas.microsoft.com/office/powerpoint/2010/main" val="3742893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00815"/>
            <a:ext cx="8229600" cy="724943"/>
          </a:xfrm>
        </p:spPr>
        <p:txBody>
          <a:bodyPr>
            <a:noAutofit/>
          </a:bodyPr>
          <a:lstStyle/>
          <a:p>
            <a:pPr rtl="0"/>
            <a:r>
              <a:rPr lang="fa-IR" sz="2800" b="1" dirty="0">
                <a:cs typeface="+mn-cs"/>
              </a:rPr>
              <a:t/>
            </a:r>
            <a:br>
              <a:rPr lang="fa-IR" sz="2800" b="1" dirty="0">
                <a:cs typeface="+mn-cs"/>
              </a:rPr>
            </a:br>
            <a:endParaRPr lang="en-US" sz="2800" b="1" dirty="0">
              <a:cs typeface="+mn-cs"/>
            </a:endParaRPr>
          </a:p>
        </p:txBody>
      </p:sp>
      <p:sp>
        <p:nvSpPr>
          <p:cNvPr id="3" name="Content Placeholder 2"/>
          <p:cNvSpPr>
            <a:spLocks noGrp="1"/>
          </p:cNvSpPr>
          <p:nvPr>
            <p:ph idx="1"/>
          </p:nvPr>
        </p:nvSpPr>
        <p:spPr>
          <a:xfrm>
            <a:off x="1925088" y="4437119"/>
            <a:ext cx="8229600" cy="1839356"/>
          </a:xfrm>
        </p:spPr>
        <p:txBody>
          <a:bodyPr>
            <a:normAutofit/>
          </a:bodyPr>
          <a:lstStyle/>
          <a:p>
            <a:pPr marL="0" indent="0" algn="ctr" rtl="0">
              <a:buNone/>
            </a:pPr>
            <a:endParaRPr lang="fa-IR" sz="54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pic>
        <p:nvPicPr>
          <p:cNvPr id="6" name="Picture 5"/>
          <p:cNvPicPr>
            <a:picLocks noChangeAspect="1"/>
          </p:cNvPicPr>
          <p:nvPr/>
        </p:nvPicPr>
        <p:blipFill rotWithShape="1">
          <a:blip r:embed="rId8"/>
          <a:srcRect l="10716" t="11046" r="5015" b="34628"/>
          <a:stretch/>
        </p:blipFill>
        <p:spPr>
          <a:xfrm>
            <a:off x="95534" y="548694"/>
            <a:ext cx="11737075" cy="5374434"/>
          </a:xfrm>
          <a:prstGeom prst="rect">
            <a:avLst/>
          </a:prstGeom>
        </p:spPr>
      </p:pic>
    </p:spTree>
    <p:extLst>
      <p:ext uri="{BB962C8B-B14F-4D97-AF65-F5344CB8AC3E}">
        <p14:creationId xmlns:p14="http://schemas.microsoft.com/office/powerpoint/2010/main" val="3443377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00815"/>
            <a:ext cx="8229600" cy="724943"/>
          </a:xfrm>
        </p:spPr>
        <p:txBody>
          <a:bodyPr>
            <a:noAutofit/>
          </a:bodyPr>
          <a:lstStyle/>
          <a:p>
            <a:pPr rtl="0"/>
            <a:endParaRPr lang="en-US" sz="2800" b="1" dirty="0">
              <a:cs typeface="+mn-cs"/>
            </a:endParaRPr>
          </a:p>
        </p:txBody>
      </p:sp>
      <p:sp>
        <p:nvSpPr>
          <p:cNvPr id="3" name="Content Placeholder 2"/>
          <p:cNvSpPr>
            <a:spLocks noGrp="1"/>
          </p:cNvSpPr>
          <p:nvPr>
            <p:ph idx="1"/>
          </p:nvPr>
        </p:nvSpPr>
        <p:spPr>
          <a:xfrm>
            <a:off x="0" y="4430485"/>
            <a:ext cx="12192000" cy="1845989"/>
          </a:xfrm>
        </p:spPr>
        <p:txBody>
          <a:bodyPr>
            <a:normAutofit lnSpcReduction="10000"/>
          </a:bodyPr>
          <a:lstStyle/>
          <a:p>
            <a:pPr>
              <a:buFont typeface="Wingdings" panose="05000000000000000000" pitchFamily="2" charset="2"/>
              <a:buChar char="v"/>
            </a:pPr>
            <a:endParaRPr lang="fa-IR" sz="2000" dirty="0"/>
          </a:p>
          <a:p>
            <a:pPr>
              <a:buFont typeface="Wingdings" panose="05000000000000000000" pitchFamily="2" charset="2"/>
              <a:buChar char="v"/>
            </a:pPr>
            <a:endParaRPr lang="fa-IR" sz="2000" dirty="0"/>
          </a:p>
          <a:p>
            <a:pPr>
              <a:buFont typeface="Wingdings" panose="05000000000000000000" pitchFamily="2" charset="2"/>
              <a:buChar char="v"/>
            </a:pPr>
            <a:r>
              <a:rPr lang="fa-IR" sz="2000" dirty="0"/>
              <a:t>در این مدل تمام قسمتها با هم </a:t>
            </a:r>
            <a:r>
              <a:rPr lang="fa-IR" sz="2000" b="1" dirty="0"/>
              <a:t>در تعامل </a:t>
            </a:r>
            <a:r>
              <a:rPr lang="fa-IR" sz="2000" dirty="0"/>
              <a:t>هستند و تغییر در هر کدام میتواند باعث </a:t>
            </a:r>
            <a:r>
              <a:rPr lang="fa-IR" sz="2000" b="1" dirty="0"/>
              <a:t>تغییر</a:t>
            </a:r>
            <a:r>
              <a:rPr lang="fa-IR" sz="2000" dirty="0"/>
              <a:t> در قسمت دیگر شود .</a:t>
            </a:r>
          </a:p>
          <a:p>
            <a:pPr>
              <a:buFont typeface="Wingdings" panose="05000000000000000000" pitchFamily="2" charset="2"/>
              <a:buChar char="v"/>
            </a:pPr>
            <a:r>
              <a:rPr lang="fa-IR" sz="2000" dirty="0"/>
              <a:t>در این مدل مداخله را از </a:t>
            </a:r>
            <a:r>
              <a:rPr lang="fa-IR" sz="2000" b="1" dirty="0"/>
              <a:t>هر کدام از 5 قسمت </a:t>
            </a:r>
            <a:r>
              <a:rPr lang="fa-IR" sz="2000" dirty="0"/>
              <a:t>میتوان شروع کرد و لزومی ندارد حتما مداخله از ساختار( تندرستی) شروع شود.</a:t>
            </a:r>
          </a:p>
          <a:p>
            <a:pPr>
              <a:buFont typeface="Wingdings" panose="05000000000000000000" pitchFamily="2" charset="2"/>
              <a:buChar char="v"/>
            </a:pPr>
            <a:r>
              <a:rPr lang="fa-IR" sz="2000" dirty="0"/>
              <a:t>در این مدل </a:t>
            </a:r>
            <a:r>
              <a:rPr lang="fa-IR" sz="2000" b="1" dirty="0"/>
              <a:t>خانواده ها </a:t>
            </a:r>
            <a:r>
              <a:rPr lang="fa-IR" sz="2000" dirty="0"/>
              <a:t>جزو </a:t>
            </a:r>
            <a:r>
              <a:rPr lang="fa-IR" sz="2000" b="1" dirty="0"/>
              <a:t>اعضای اصلی </a:t>
            </a:r>
            <a:r>
              <a:rPr lang="fa-IR" sz="2000" dirty="0"/>
              <a:t>تیم مداخله درارزیابی طراحی نوع مداخله و اجرای مداخله هستند .</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pic>
        <p:nvPicPr>
          <p:cNvPr id="9" name="Picture 8"/>
          <p:cNvPicPr>
            <a:picLocks noChangeAspect="1"/>
          </p:cNvPicPr>
          <p:nvPr/>
        </p:nvPicPr>
        <p:blipFill>
          <a:blip r:embed="rId8"/>
          <a:stretch>
            <a:fillRect/>
          </a:stretch>
        </p:blipFill>
        <p:spPr>
          <a:xfrm>
            <a:off x="0" y="-264695"/>
            <a:ext cx="12192000" cy="5127171"/>
          </a:xfrm>
          <a:prstGeom prst="rect">
            <a:avLst/>
          </a:prstGeom>
        </p:spPr>
      </p:pic>
    </p:spTree>
    <p:extLst>
      <p:ext uri="{BB962C8B-B14F-4D97-AF65-F5344CB8AC3E}">
        <p14:creationId xmlns:p14="http://schemas.microsoft.com/office/powerpoint/2010/main" val="3225481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00815"/>
            <a:ext cx="8229600" cy="724943"/>
          </a:xfrm>
        </p:spPr>
        <p:txBody>
          <a:bodyPr>
            <a:noAutofit/>
          </a:bodyPr>
          <a:lstStyle/>
          <a:p>
            <a:pPr rtl="0"/>
            <a:r>
              <a:rPr lang="fa-IR" sz="2800" b="1" dirty="0">
                <a:cs typeface="+mn-cs"/>
              </a:rPr>
              <a:t/>
            </a:r>
            <a:br>
              <a:rPr lang="fa-IR" sz="2800" b="1" dirty="0">
                <a:cs typeface="+mn-cs"/>
              </a:rPr>
            </a:br>
            <a:endParaRPr lang="en-US" sz="2800" b="1" dirty="0">
              <a:cs typeface="+mn-cs"/>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sp>
        <p:nvSpPr>
          <p:cNvPr id="6" name="Rectangle 5"/>
          <p:cNvSpPr/>
          <p:nvPr/>
        </p:nvSpPr>
        <p:spPr>
          <a:xfrm>
            <a:off x="426720" y="982177"/>
            <a:ext cx="11765280" cy="4893647"/>
          </a:xfrm>
          <a:prstGeom prst="rect">
            <a:avLst/>
          </a:prstGeom>
        </p:spPr>
        <p:txBody>
          <a:bodyPr wrap="square">
            <a:spAutoFit/>
          </a:bodyPr>
          <a:lstStyle/>
          <a:p>
            <a:pPr lvl="0" algn="r" defTabSz="914345" rtl="1">
              <a:spcBef>
                <a:spcPct val="20000"/>
              </a:spcBef>
            </a:pPr>
            <a:endParaRPr lang="fa-IR" sz="2400" dirty="0">
              <a:solidFill>
                <a:prstClr val="black"/>
              </a:solidFill>
            </a:endParaRPr>
          </a:p>
          <a:p>
            <a:pPr marL="342881" lvl="0" indent="-342881" algn="r" defTabSz="914345" rtl="1">
              <a:spcBef>
                <a:spcPct val="20000"/>
              </a:spcBef>
              <a:buFont typeface="Wingdings" panose="05000000000000000000" pitchFamily="2" charset="2"/>
              <a:buChar char="v"/>
            </a:pPr>
            <a:r>
              <a:rPr lang="fa-IR" sz="2400" dirty="0">
                <a:solidFill>
                  <a:prstClr val="black"/>
                </a:solidFill>
              </a:rPr>
              <a:t>تحقیقات متعدد نشان داده که اگر ما این نگاه جدید را در مداخلات خودمان وارد  کنیم ، عملکرد  و سلامت جسمی و روحی کودکانمان بهبود بیشتری نشان میدهند</a:t>
            </a:r>
            <a:r>
              <a:rPr lang="fa-IR" sz="2400" dirty="0" smtClean="0">
                <a:solidFill>
                  <a:prstClr val="black"/>
                </a:solidFill>
              </a:rPr>
              <a:t>.</a:t>
            </a:r>
          </a:p>
          <a:p>
            <a:pPr lvl="0" algn="r" defTabSz="914345" rtl="1">
              <a:spcBef>
                <a:spcPct val="20000"/>
              </a:spcBef>
            </a:pPr>
            <a:endParaRPr lang="en-US" sz="2400" dirty="0" smtClean="0">
              <a:solidFill>
                <a:prstClr val="black"/>
              </a:solidFill>
            </a:endParaRPr>
          </a:p>
          <a:p>
            <a:pPr marL="342881" lvl="0" indent="-342881" algn="r" defTabSz="914345" rtl="1">
              <a:spcBef>
                <a:spcPct val="20000"/>
              </a:spcBef>
              <a:buFont typeface="Wingdings" panose="05000000000000000000" pitchFamily="2" charset="2"/>
              <a:buChar char="v"/>
            </a:pPr>
            <a:r>
              <a:rPr lang="fa-IR" sz="2400" dirty="0" smtClean="0">
                <a:solidFill>
                  <a:prstClr val="black"/>
                </a:solidFill>
              </a:rPr>
              <a:t>در مدل </a:t>
            </a:r>
            <a:r>
              <a:rPr lang="en-US" sz="2400" dirty="0" smtClean="0">
                <a:solidFill>
                  <a:prstClr val="black"/>
                </a:solidFill>
              </a:rPr>
              <a:t>ICF  </a:t>
            </a:r>
            <a:r>
              <a:rPr lang="fa-IR" sz="2400" dirty="0" smtClean="0">
                <a:solidFill>
                  <a:prstClr val="black"/>
                </a:solidFill>
              </a:rPr>
              <a:t>  بجای تاکید و توجه بر کم توانی (</a:t>
            </a:r>
            <a:r>
              <a:rPr lang="en-US" sz="2400" dirty="0" smtClean="0">
                <a:solidFill>
                  <a:prstClr val="black"/>
                </a:solidFill>
              </a:rPr>
              <a:t>Disability </a:t>
            </a:r>
            <a:r>
              <a:rPr lang="fa-IR" sz="2400" dirty="0" smtClean="0">
                <a:solidFill>
                  <a:prstClr val="black"/>
                </a:solidFill>
              </a:rPr>
              <a:t>) </a:t>
            </a:r>
            <a:r>
              <a:rPr lang="fa-IR" sz="2400" dirty="0">
                <a:solidFill>
                  <a:prstClr val="black"/>
                </a:solidFill>
              </a:rPr>
              <a:t>،</a:t>
            </a:r>
            <a:r>
              <a:rPr lang="fa-IR" sz="2400" dirty="0" smtClean="0">
                <a:solidFill>
                  <a:prstClr val="black"/>
                </a:solidFill>
              </a:rPr>
              <a:t> و تاکید بر سلامت و عملکرد نیز میباشد. </a:t>
            </a:r>
            <a:endParaRPr lang="fa-IR" sz="2400" dirty="0">
              <a:solidFill>
                <a:prstClr val="black"/>
              </a:solidFill>
            </a:endParaRPr>
          </a:p>
          <a:p>
            <a:pPr marL="342881" lvl="0" indent="-342881" algn="r" defTabSz="914345" rtl="1">
              <a:spcBef>
                <a:spcPct val="20000"/>
              </a:spcBef>
              <a:buFont typeface="Wingdings" panose="05000000000000000000" pitchFamily="2" charset="2"/>
              <a:buChar char="v"/>
            </a:pPr>
            <a:endParaRPr lang="fa-IR" sz="2400" dirty="0">
              <a:solidFill>
                <a:prstClr val="black"/>
              </a:solidFill>
            </a:endParaRPr>
          </a:p>
          <a:p>
            <a:pPr marL="342881" lvl="0" indent="-342881" algn="r" defTabSz="914345" rtl="1">
              <a:spcBef>
                <a:spcPct val="20000"/>
              </a:spcBef>
              <a:buFont typeface="Wingdings" panose="05000000000000000000" pitchFamily="2" charset="2"/>
              <a:buChar char="v"/>
            </a:pPr>
            <a:r>
              <a:rPr lang="fa-IR" sz="2400" dirty="0">
                <a:solidFill>
                  <a:prstClr val="black"/>
                </a:solidFill>
              </a:rPr>
              <a:t>در این نگاه تاکید شده است که </a:t>
            </a:r>
            <a:r>
              <a:rPr lang="fa-IR" sz="2400" dirty="0">
                <a:solidFill>
                  <a:srgbClr val="FF0000"/>
                </a:solidFill>
              </a:rPr>
              <a:t>ما نباید فقط به فکر کم کردن </a:t>
            </a:r>
            <a:r>
              <a:rPr lang="fa-IR" sz="2400" dirty="0">
                <a:solidFill>
                  <a:prstClr val="black"/>
                </a:solidFill>
              </a:rPr>
              <a:t>آسیب کودکان  و یا رفع نقصهای او باشیم،  بلکه باید در کنار آن و با همان شدت بفکر: </a:t>
            </a:r>
          </a:p>
          <a:p>
            <a:pPr marL="342881" lvl="0" indent="-342881" algn="r" defTabSz="914345" rtl="1">
              <a:spcBef>
                <a:spcPct val="20000"/>
              </a:spcBef>
              <a:buFont typeface="Wingdings" panose="05000000000000000000" pitchFamily="2" charset="2"/>
              <a:buChar char="§"/>
            </a:pPr>
            <a:r>
              <a:rPr lang="fa-IR" sz="2000" dirty="0">
                <a:solidFill>
                  <a:prstClr val="black"/>
                </a:solidFill>
              </a:rPr>
              <a:t> تسهیل فعالیتهای روزمره </a:t>
            </a:r>
            <a:r>
              <a:rPr lang="fa-IR" sz="2000" dirty="0" smtClean="0">
                <a:solidFill>
                  <a:prstClr val="black"/>
                </a:solidFill>
              </a:rPr>
              <a:t>او،</a:t>
            </a:r>
            <a:endParaRPr lang="fa-IR" sz="2000" dirty="0">
              <a:solidFill>
                <a:prstClr val="black"/>
              </a:solidFill>
            </a:endParaRPr>
          </a:p>
          <a:p>
            <a:pPr marL="342881" lvl="0" indent="-342881" algn="r" defTabSz="914345" rtl="1">
              <a:spcBef>
                <a:spcPct val="20000"/>
              </a:spcBef>
              <a:buFont typeface="Wingdings" panose="05000000000000000000" pitchFamily="2" charset="2"/>
              <a:buChar char="§"/>
            </a:pPr>
            <a:r>
              <a:rPr lang="fa-IR" sz="2000" dirty="0">
                <a:solidFill>
                  <a:prstClr val="black"/>
                </a:solidFill>
              </a:rPr>
              <a:t> تسهیل و کمک به ارتقای مشارکت کودک در فعالیتهای اجتماعی او، </a:t>
            </a:r>
          </a:p>
          <a:p>
            <a:pPr marL="342881" lvl="0" indent="-342881" algn="r" defTabSz="914345" rtl="1">
              <a:spcBef>
                <a:spcPct val="20000"/>
              </a:spcBef>
              <a:buFont typeface="Wingdings" panose="05000000000000000000" pitchFamily="2" charset="2"/>
              <a:buChar char="§"/>
            </a:pPr>
            <a:r>
              <a:rPr lang="fa-IR" sz="2000" dirty="0">
                <a:solidFill>
                  <a:prstClr val="black"/>
                </a:solidFill>
              </a:rPr>
              <a:t>تعدیل محیط زندگی کودک و توجه با خانواده  و شریک قرار دادن خانواده بعنوان یک کمک و متخصص اصلی در کمک به کودک </a:t>
            </a:r>
          </a:p>
          <a:p>
            <a:pPr marL="342881" lvl="0" indent="-342881" algn="r" defTabSz="914345" rtl="1">
              <a:spcBef>
                <a:spcPct val="20000"/>
              </a:spcBef>
              <a:buFont typeface="Wingdings" panose="05000000000000000000" pitchFamily="2" charset="2"/>
              <a:buChar char="§"/>
            </a:pPr>
            <a:r>
              <a:rPr lang="fa-IR" sz="2000" dirty="0">
                <a:solidFill>
                  <a:prstClr val="black"/>
                </a:solidFill>
              </a:rPr>
              <a:t> و نهایتا </a:t>
            </a:r>
            <a:r>
              <a:rPr lang="fa-IR" sz="2000" dirty="0" smtClean="0">
                <a:solidFill>
                  <a:prstClr val="black"/>
                </a:solidFill>
              </a:rPr>
              <a:t>فراهم </a:t>
            </a:r>
            <a:r>
              <a:rPr lang="fa-IR" sz="2000" dirty="0">
                <a:solidFill>
                  <a:prstClr val="black"/>
                </a:solidFill>
              </a:rPr>
              <a:t>کردن تفریحات مکرر و مداوم برای کودک باشیم .</a:t>
            </a:r>
          </a:p>
        </p:txBody>
      </p:sp>
    </p:spTree>
    <p:extLst>
      <p:ext uri="{BB962C8B-B14F-4D97-AF65-F5344CB8AC3E}">
        <p14:creationId xmlns:p14="http://schemas.microsoft.com/office/powerpoint/2010/main" val="2259734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52168"/>
            <a:ext cx="8229600" cy="922042"/>
          </a:xfrm>
        </p:spPr>
        <p:txBody>
          <a:bodyPr>
            <a:noAutofit/>
          </a:bodyPr>
          <a:lstStyle/>
          <a:p>
            <a:pPr rtl="0"/>
            <a:r>
              <a:rPr lang="en-US" sz="4000" dirty="0">
                <a:solidFill>
                  <a:prstClr val="black"/>
                </a:solidFill>
              </a:rPr>
              <a:t>References :</a:t>
            </a:r>
            <a:r>
              <a:rPr lang="fa-IR" sz="2800" b="1" dirty="0">
                <a:cs typeface="+mn-cs"/>
              </a:rPr>
              <a:t/>
            </a:r>
            <a:br>
              <a:rPr lang="fa-IR" sz="2800" b="1" dirty="0">
                <a:cs typeface="+mn-cs"/>
              </a:rPr>
            </a:br>
            <a:endParaRPr lang="en-US" sz="2800" b="1" dirty="0">
              <a:cs typeface="+mn-cs"/>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sp>
        <p:nvSpPr>
          <p:cNvPr id="8" name="Content Placeholder 7"/>
          <p:cNvSpPr>
            <a:spLocks noGrp="1"/>
          </p:cNvSpPr>
          <p:nvPr>
            <p:ph idx="1"/>
          </p:nvPr>
        </p:nvSpPr>
        <p:spPr>
          <a:xfrm>
            <a:off x="609600" y="2500958"/>
            <a:ext cx="10972800" cy="4525963"/>
          </a:xfrm>
        </p:spPr>
        <p:txBody>
          <a:bodyPr/>
          <a:lstStyle/>
          <a:p>
            <a:pPr marL="0" lvl="0" indent="0" algn="l" defTabSz="914400" rtl="0">
              <a:buNone/>
              <a:defRPr/>
            </a:pPr>
            <a:r>
              <a:rPr lang="en-US" sz="2000" kern="0" dirty="0">
                <a:solidFill>
                  <a:prstClr val="black"/>
                </a:solidFill>
              </a:rPr>
              <a:t>1- </a:t>
            </a:r>
            <a:r>
              <a:rPr lang="en-US" sz="1800" kern="0" dirty="0">
                <a:solidFill>
                  <a:prstClr val="black"/>
                </a:solidFill>
              </a:rPr>
              <a:t>Educating Exceptional Children 14</a:t>
            </a:r>
            <a:r>
              <a:rPr lang="en-US" sz="1800" kern="0" baseline="30000" dirty="0">
                <a:solidFill>
                  <a:prstClr val="black"/>
                </a:solidFill>
              </a:rPr>
              <a:t>th</a:t>
            </a:r>
            <a:r>
              <a:rPr lang="en-US" sz="1800" kern="0" dirty="0">
                <a:solidFill>
                  <a:prstClr val="black"/>
                </a:solidFill>
              </a:rPr>
              <a:t> edition </a:t>
            </a:r>
            <a:r>
              <a:rPr lang="en-US" sz="2000" kern="0" dirty="0">
                <a:solidFill>
                  <a:prstClr val="black"/>
                </a:solidFill>
              </a:rPr>
              <a:t> </a:t>
            </a:r>
          </a:p>
          <a:p>
            <a:pPr marL="0" lvl="0" indent="0" algn="l" defTabSz="914400" rtl="0">
              <a:buNone/>
              <a:defRPr/>
            </a:pPr>
            <a:r>
              <a:rPr lang="en-US" sz="2000" kern="0" dirty="0">
                <a:solidFill>
                  <a:prstClr val="black"/>
                </a:solidFill>
              </a:rPr>
              <a:t>2- </a:t>
            </a:r>
            <a:r>
              <a:rPr lang="en-US" sz="1800" kern="0" dirty="0">
                <a:solidFill>
                  <a:prstClr val="black"/>
                </a:solidFill>
              </a:rPr>
              <a:t>Developmental Behavioral Pediatrics AAP</a:t>
            </a:r>
          </a:p>
          <a:p>
            <a:pPr marL="0" lvl="0" indent="0" algn="l" defTabSz="914400" rtl="0">
              <a:buNone/>
              <a:defRPr/>
            </a:pPr>
            <a:r>
              <a:rPr lang="en-US" sz="2000" kern="0" dirty="0">
                <a:solidFill>
                  <a:prstClr val="black"/>
                </a:solidFill>
              </a:rPr>
              <a:t>3- </a:t>
            </a:r>
            <a:r>
              <a:rPr lang="en-US" sz="1800" kern="0" dirty="0">
                <a:solidFill>
                  <a:prstClr val="black"/>
                </a:solidFill>
              </a:rPr>
              <a:t>Occupational Therapy </a:t>
            </a:r>
            <a:r>
              <a:rPr lang="en-US" sz="1100" kern="0" dirty="0">
                <a:solidFill>
                  <a:prstClr val="black"/>
                </a:solidFill>
              </a:rPr>
              <a:t>FOR</a:t>
            </a:r>
            <a:r>
              <a:rPr lang="en-US" sz="1800" kern="0" dirty="0">
                <a:solidFill>
                  <a:prstClr val="black"/>
                </a:solidFill>
              </a:rPr>
              <a:t> Children </a:t>
            </a:r>
            <a:r>
              <a:rPr lang="en-US" sz="1000" kern="0" dirty="0">
                <a:solidFill>
                  <a:prstClr val="black"/>
                </a:solidFill>
              </a:rPr>
              <a:t>AND</a:t>
            </a:r>
            <a:r>
              <a:rPr lang="en-US" sz="1800" kern="0" dirty="0">
                <a:solidFill>
                  <a:prstClr val="black"/>
                </a:solidFill>
              </a:rPr>
              <a:t> Adolescents</a:t>
            </a:r>
          </a:p>
          <a:p>
            <a:pPr marL="0" lvl="0" indent="0" algn="l" defTabSz="914400" rtl="0">
              <a:buNone/>
              <a:defRPr/>
            </a:pPr>
            <a:r>
              <a:rPr lang="en-US" sz="2000" kern="0" dirty="0">
                <a:solidFill>
                  <a:prstClr val="black"/>
                </a:solidFill>
              </a:rPr>
              <a:t>4- </a:t>
            </a:r>
            <a:r>
              <a:rPr lang="en-US" sz="1800" kern="0" dirty="0">
                <a:solidFill>
                  <a:prstClr val="black"/>
                </a:solidFill>
              </a:rPr>
              <a:t>Key Principles of Early Intervention and Effective Practices: A Crosswalk with Statements from Discipline-specific </a:t>
            </a:r>
            <a:r>
              <a:rPr lang="en-US" sz="1800" kern="0" dirty="0" smtClean="0">
                <a:solidFill>
                  <a:prstClr val="black"/>
                </a:solidFill>
              </a:rPr>
              <a:t>Literature</a:t>
            </a:r>
            <a:endParaRPr lang="fa-IR" sz="1800" kern="0" dirty="0" smtClean="0">
              <a:solidFill>
                <a:prstClr val="black"/>
              </a:solidFill>
            </a:endParaRPr>
          </a:p>
          <a:p>
            <a:pPr marL="0" lvl="0" indent="0" algn="l" defTabSz="914400" rtl="0">
              <a:buNone/>
              <a:defRPr/>
            </a:pPr>
            <a:r>
              <a:rPr lang="en-US" sz="1800" kern="0" dirty="0">
                <a:solidFill>
                  <a:prstClr val="black"/>
                </a:solidFill>
              </a:rPr>
              <a:t>5-https://www.canchild.ca/en/research-in-practice/f-words-in-childhood-disability</a:t>
            </a:r>
          </a:p>
          <a:p>
            <a:pPr marL="0" lvl="0" indent="0" algn="l" defTabSz="914400" rtl="0">
              <a:buNone/>
              <a:defRPr/>
            </a:pPr>
            <a:r>
              <a:rPr lang="en-US" sz="1800" dirty="0">
                <a:solidFill>
                  <a:prstClr val="black"/>
                </a:solidFill>
              </a:rPr>
              <a:t> </a:t>
            </a:r>
            <a:r>
              <a:rPr lang="en-US" sz="1800" dirty="0" smtClean="0">
                <a:solidFill>
                  <a:prstClr val="black"/>
                </a:solidFill>
              </a:rPr>
              <a:t>6-Towards a Common Language for Functioning</a:t>
            </a:r>
            <a:r>
              <a:rPr lang="en-US" sz="1800" dirty="0">
                <a:solidFill>
                  <a:prstClr val="black"/>
                </a:solidFill>
              </a:rPr>
              <a:t>, Disability and </a:t>
            </a:r>
            <a:r>
              <a:rPr lang="en-US" sz="1800" dirty="0" smtClean="0">
                <a:solidFill>
                  <a:prstClr val="black"/>
                </a:solidFill>
              </a:rPr>
              <a:t>Health ICF</a:t>
            </a:r>
            <a:endParaRPr lang="en-US" dirty="0"/>
          </a:p>
        </p:txBody>
      </p:sp>
    </p:spTree>
    <p:extLst>
      <p:ext uri="{BB962C8B-B14F-4D97-AF65-F5344CB8AC3E}">
        <p14:creationId xmlns:p14="http://schemas.microsoft.com/office/powerpoint/2010/main" val="959093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00815"/>
            <a:ext cx="8229600" cy="724943"/>
          </a:xfrm>
        </p:spPr>
        <p:txBody>
          <a:bodyPr>
            <a:noAutofit/>
          </a:bodyPr>
          <a:lstStyle/>
          <a:p>
            <a:pPr rtl="0"/>
            <a:r>
              <a:rPr lang="fa-IR" sz="2800" b="1" dirty="0">
                <a:cs typeface="+mn-cs"/>
              </a:rPr>
              <a:t/>
            </a:r>
            <a:br>
              <a:rPr lang="fa-IR" sz="2800" b="1" dirty="0">
                <a:cs typeface="+mn-cs"/>
              </a:rPr>
            </a:br>
            <a:endParaRPr lang="en-US" sz="2800" b="1" dirty="0">
              <a:cs typeface="+mn-cs"/>
            </a:endParaRPr>
          </a:p>
        </p:txBody>
      </p:sp>
      <p:sp>
        <p:nvSpPr>
          <p:cNvPr id="3" name="Content Placeholder 2"/>
          <p:cNvSpPr>
            <a:spLocks noGrp="1"/>
          </p:cNvSpPr>
          <p:nvPr>
            <p:ph idx="1"/>
          </p:nvPr>
        </p:nvSpPr>
        <p:spPr>
          <a:xfrm>
            <a:off x="1925088" y="4437119"/>
            <a:ext cx="8229600" cy="1839356"/>
          </a:xfrm>
        </p:spPr>
        <p:txBody>
          <a:bodyPr>
            <a:normAutofit/>
          </a:bodyPr>
          <a:lstStyle/>
          <a:p>
            <a:pPr marL="0" indent="0" algn="ctr" rtl="0">
              <a:buNone/>
            </a:pPr>
            <a:r>
              <a:rPr lang="fa-IR" sz="5400" dirty="0"/>
              <a:t>با تشکر </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spTree>
    <p:extLst>
      <p:ext uri="{BB962C8B-B14F-4D97-AF65-F5344CB8AC3E}">
        <p14:creationId xmlns:p14="http://schemas.microsoft.com/office/powerpoint/2010/main" val="732677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00815"/>
            <a:ext cx="8229600" cy="724943"/>
          </a:xfrm>
        </p:spPr>
        <p:txBody>
          <a:bodyPr>
            <a:noAutofit/>
          </a:bodyPr>
          <a:lstStyle/>
          <a:p>
            <a:pPr rtl="0"/>
            <a:r>
              <a:rPr lang="fa-IR" sz="2800" b="1" dirty="0">
                <a:cs typeface="+mn-cs"/>
              </a:rPr>
              <a:t/>
            </a:r>
            <a:br>
              <a:rPr lang="fa-IR" sz="2800" b="1" dirty="0">
                <a:cs typeface="+mn-cs"/>
              </a:rPr>
            </a:br>
            <a:endParaRPr lang="en-US" sz="2800" b="1" dirty="0">
              <a:cs typeface="+mn-cs"/>
            </a:endParaRPr>
          </a:p>
        </p:txBody>
      </p:sp>
      <p:sp>
        <p:nvSpPr>
          <p:cNvPr id="3" name="Content Placeholder 2"/>
          <p:cNvSpPr>
            <a:spLocks noGrp="1"/>
          </p:cNvSpPr>
          <p:nvPr>
            <p:ph idx="1"/>
          </p:nvPr>
        </p:nvSpPr>
        <p:spPr>
          <a:xfrm>
            <a:off x="1925088" y="4437119"/>
            <a:ext cx="8229600" cy="1839356"/>
          </a:xfrm>
        </p:spPr>
        <p:txBody>
          <a:bodyPr>
            <a:normAutofit/>
          </a:bodyPr>
          <a:lstStyle/>
          <a:p>
            <a:pPr marL="0" indent="0" algn="ctr" rtl="0">
              <a:buNone/>
            </a:pPr>
            <a:endParaRPr lang="fa-IR" sz="54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spTree>
    <p:extLst>
      <p:ext uri="{BB962C8B-B14F-4D97-AF65-F5344CB8AC3E}">
        <p14:creationId xmlns:p14="http://schemas.microsoft.com/office/powerpoint/2010/main" val="72276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00815"/>
            <a:ext cx="8229600" cy="724943"/>
          </a:xfrm>
        </p:spPr>
        <p:txBody>
          <a:bodyPr>
            <a:noAutofit/>
          </a:bodyPr>
          <a:lstStyle/>
          <a:p>
            <a:pPr rtl="0"/>
            <a:r>
              <a:rPr lang="fa-IR" sz="2800" b="1" dirty="0">
                <a:cs typeface="+mn-cs"/>
              </a:rPr>
              <a:t/>
            </a:r>
            <a:br>
              <a:rPr lang="fa-IR" sz="2800" b="1" dirty="0">
                <a:cs typeface="+mn-cs"/>
              </a:rPr>
            </a:br>
            <a:endParaRPr lang="en-US" sz="2800" b="1" dirty="0">
              <a:cs typeface="+mn-cs"/>
            </a:endParaRPr>
          </a:p>
        </p:txBody>
      </p:sp>
      <p:sp>
        <p:nvSpPr>
          <p:cNvPr id="3" name="Content Placeholder 2"/>
          <p:cNvSpPr>
            <a:spLocks noGrp="1"/>
          </p:cNvSpPr>
          <p:nvPr>
            <p:ph idx="1"/>
          </p:nvPr>
        </p:nvSpPr>
        <p:spPr>
          <a:xfrm>
            <a:off x="1925088" y="4437119"/>
            <a:ext cx="8229600" cy="1839356"/>
          </a:xfrm>
        </p:spPr>
        <p:txBody>
          <a:bodyPr>
            <a:normAutofit/>
          </a:bodyPr>
          <a:lstStyle/>
          <a:p>
            <a:pPr marL="0" indent="0" algn="ctr" rtl="0">
              <a:buNone/>
            </a:pPr>
            <a:endParaRPr lang="fa-IR" sz="54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spTree>
    <p:extLst>
      <p:ext uri="{BB962C8B-B14F-4D97-AF65-F5344CB8AC3E}">
        <p14:creationId xmlns:p14="http://schemas.microsoft.com/office/powerpoint/2010/main" val="375320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00815"/>
            <a:ext cx="8229600" cy="724943"/>
          </a:xfrm>
        </p:spPr>
        <p:txBody>
          <a:bodyPr>
            <a:noAutofit/>
          </a:bodyPr>
          <a:lstStyle/>
          <a:p>
            <a:pPr rtl="0"/>
            <a:r>
              <a:rPr lang="fa-IR" sz="3600" dirty="0">
                <a:solidFill>
                  <a:prstClr val="black"/>
                </a:solidFill>
                <a:latin typeface="Calibri Light" panose="020F0302020204030204"/>
              </a:rPr>
              <a:t>اهداف جلسه امروز</a:t>
            </a:r>
            <a:endParaRPr lang="en-US" sz="3600" b="1" dirty="0">
              <a:cs typeface="+mn-cs"/>
            </a:endParaRPr>
          </a:p>
        </p:txBody>
      </p:sp>
      <p:sp>
        <p:nvSpPr>
          <p:cNvPr id="3" name="Content Placeholder 2"/>
          <p:cNvSpPr>
            <a:spLocks noGrp="1"/>
          </p:cNvSpPr>
          <p:nvPr>
            <p:ph idx="1"/>
          </p:nvPr>
        </p:nvSpPr>
        <p:spPr>
          <a:xfrm>
            <a:off x="1981200" y="3007536"/>
            <a:ext cx="8229600" cy="1839356"/>
          </a:xfrm>
        </p:spPr>
        <p:txBody>
          <a:bodyPr>
            <a:noAutofit/>
          </a:bodyPr>
          <a:lstStyle/>
          <a:p>
            <a:pPr marL="457200" indent="-457200">
              <a:buFont typeface="+mj-lt"/>
              <a:buAutoNum type="arabicPeriod"/>
            </a:pPr>
            <a:r>
              <a:rPr lang="fa-IR" sz="2400" dirty="0"/>
              <a:t>باورهای سنتی در تکامل و توانبخشی  کودکان  </a:t>
            </a:r>
          </a:p>
          <a:p>
            <a:pPr marL="457200" indent="-457200">
              <a:buFont typeface="+mj-lt"/>
              <a:buAutoNum type="arabicPeriod"/>
            </a:pPr>
            <a:r>
              <a:rPr lang="fa-IR" sz="2400" dirty="0"/>
              <a:t>ارایه پیشرفت های جدید در حوزه کم توانی کودکان</a:t>
            </a:r>
          </a:p>
          <a:p>
            <a:pPr marL="457200" indent="-457200">
              <a:buFont typeface="+mj-lt"/>
              <a:buAutoNum type="arabicPeriod"/>
            </a:pPr>
            <a:r>
              <a:rPr lang="fa-IR" sz="2400" dirty="0" smtClean="0"/>
              <a:t>چگونه اصول </a:t>
            </a:r>
            <a:r>
              <a:rPr lang="en-US" sz="2400" dirty="0" smtClean="0"/>
              <a:t>ICF</a:t>
            </a:r>
            <a:r>
              <a:rPr lang="fa-IR" sz="2400" dirty="0" smtClean="0"/>
              <a:t> </a:t>
            </a:r>
            <a:r>
              <a:rPr lang="fa-IR" sz="2400" dirty="0"/>
              <a:t>را در زندگی کودک کم توان وارد کنیم؟ </a:t>
            </a:r>
          </a:p>
          <a:p>
            <a:pPr marL="457200" indent="-457200">
              <a:buFont typeface="+mj-lt"/>
              <a:buAutoNum type="arabicPeriod"/>
            </a:pPr>
            <a:r>
              <a:rPr lang="fa-IR" sz="2400" dirty="0"/>
              <a:t>هدف گذاری درمداخلات  کودکان کم توان چگونه باید باشد و برای رسیدن به این اهداف از چه ابزارهایی استفاده می شود</a:t>
            </a:r>
            <a:r>
              <a:rPr lang="fa-IR" sz="2400" dirty="0" smtClean="0"/>
              <a:t>؟</a:t>
            </a:r>
            <a:endParaRPr lang="fa-IR" sz="24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spTree>
    <p:extLst>
      <p:ext uri="{BB962C8B-B14F-4D97-AF65-F5344CB8AC3E}">
        <p14:creationId xmlns:p14="http://schemas.microsoft.com/office/powerpoint/2010/main" val="351496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215" y="1055914"/>
            <a:ext cx="8229600" cy="457017"/>
          </a:xfrm>
        </p:spPr>
        <p:txBody>
          <a:bodyPr>
            <a:noAutofit/>
          </a:bodyPr>
          <a:lstStyle/>
          <a:p>
            <a:pPr marL="228593" lvl="0" indent="-228593" defTabSz="914368">
              <a:lnSpc>
                <a:spcPct val="90000"/>
              </a:lnSpc>
              <a:spcBef>
                <a:spcPts val="1001"/>
              </a:spcBef>
            </a:pPr>
            <a:r>
              <a:rPr lang="en-US" sz="3200" b="1" dirty="0">
                <a:solidFill>
                  <a:prstClr val="black"/>
                </a:solidFill>
                <a:ea typeface="+mn-ea"/>
                <a:cs typeface="+mn-cs"/>
              </a:rPr>
              <a:t/>
            </a:r>
            <a:br>
              <a:rPr lang="en-US" sz="3200" b="1" dirty="0">
                <a:solidFill>
                  <a:prstClr val="black"/>
                </a:solidFill>
                <a:ea typeface="+mn-ea"/>
                <a:cs typeface="+mn-cs"/>
              </a:rPr>
            </a:br>
            <a:endParaRPr lang="en-US" sz="3200" b="1" dirty="0">
              <a:cs typeface="+mn-cs"/>
            </a:endParaRPr>
          </a:p>
        </p:txBody>
      </p:sp>
      <p:sp>
        <p:nvSpPr>
          <p:cNvPr id="3" name="Content Placeholder 2"/>
          <p:cNvSpPr>
            <a:spLocks noGrp="1"/>
          </p:cNvSpPr>
          <p:nvPr>
            <p:ph idx="1"/>
          </p:nvPr>
        </p:nvSpPr>
        <p:spPr>
          <a:xfrm>
            <a:off x="152401" y="1512931"/>
            <a:ext cx="12039600" cy="5195904"/>
          </a:xfrm>
        </p:spPr>
        <p:txBody>
          <a:bodyPr>
            <a:normAutofit/>
          </a:bodyPr>
          <a:lstStyle/>
          <a:p>
            <a:pPr marL="0" indent="0" algn="ctr">
              <a:buNone/>
            </a:pPr>
            <a:r>
              <a:rPr lang="fa-IR" sz="2800" dirty="0"/>
              <a:t>باورهای قدیمی ما در مورد توانبخشی در کودکان و نقش خانواده ها در آن:</a:t>
            </a:r>
          </a:p>
          <a:p>
            <a:pPr marL="0" indent="0">
              <a:buNone/>
            </a:pPr>
            <a:endParaRPr lang="fa-IR" sz="2800" dirty="0"/>
          </a:p>
          <a:p>
            <a:pPr>
              <a:buFont typeface="Wingdings" panose="05000000000000000000" pitchFamily="2" charset="2"/>
              <a:buChar char="v"/>
            </a:pPr>
            <a:r>
              <a:rPr lang="fa-IR" sz="2400" dirty="0">
                <a:solidFill>
                  <a:prstClr val="black"/>
                </a:solidFill>
              </a:rPr>
              <a:t>به ما (پزشکان ، درمانگران و خانواده ها) یاد داده اند </a:t>
            </a:r>
            <a:r>
              <a:rPr lang="fa-IR" sz="2400" dirty="0"/>
              <a:t>که در کودکان </a:t>
            </a:r>
            <a:r>
              <a:rPr lang="fa-IR" sz="2400" dirty="0">
                <a:solidFill>
                  <a:srgbClr val="FF0000"/>
                </a:solidFill>
              </a:rPr>
              <a:t>توانبخشی</a:t>
            </a:r>
            <a:r>
              <a:rPr lang="fa-IR" sz="2400" dirty="0"/>
              <a:t> </a:t>
            </a:r>
            <a:r>
              <a:rPr lang="en-US" sz="2400" dirty="0">
                <a:solidFill>
                  <a:prstClr val="black"/>
                </a:solidFill>
              </a:rPr>
              <a:t>(Rehabilitation )</a:t>
            </a:r>
            <a:r>
              <a:rPr lang="fa-IR" sz="2400" dirty="0">
                <a:solidFill>
                  <a:prstClr val="black"/>
                </a:solidFill>
              </a:rPr>
              <a:t> </a:t>
            </a:r>
            <a:r>
              <a:rPr lang="fa-IR" sz="2400" dirty="0"/>
              <a:t>انجام میدهیم </a:t>
            </a:r>
            <a:r>
              <a:rPr lang="fa-IR" sz="2400" dirty="0" smtClean="0"/>
              <a:t>!!!!!!</a:t>
            </a:r>
          </a:p>
          <a:p>
            <a:pPr marL="0" indent="0">
              <a:buNone/>
            </a:pPr>
            <a:endParaRPr lang="fa-IR" sz="2400" dirty="0"/>
          </a:p>
          <a:p>
            <a:pPr>
              <a:buFont typeface="Wingdings" panose="05000000000000000000" pitchFamily="2" charset="2"/>
              <a:buChar char="v"/>
            </a:pPr>
            <a:r>
              <a:rPr lang="fa-IR" sz="2400" dirty="0">
                <a:solidFill>
                  <a:srgbClr val="FF0000"/>
                </a:solidFill>
              </a:rPr>
              <a:t>در حالیکه الان میدانیم ما در گیر توانبخشی نیستیم بلکه درگیر ارتقای تکامل </a:t>
            </a:r>
            <a:r>
              <a:rPr lang="fa-IR" sz="2400" dirty="0" smtClean="0">
                <a:solidFill>
                  <a:srgbClr val="FF0000"/>
                </a:solidFill>
              </a:rPr>
              <a:t>کودک (</a:t>
            </a:r>
            <a:r>
              <a:rPr lang="en-US" sz="2400" dirty="0" smtClean="0">
                <a:solidFill>
                  <a:srgbClr val="FF0000"/>
                </a:solidFill>
              </a:rPr>
              <a:t>promoting Development</a:t>
            </a:r>
            <a:r>
              <a:rPr lang="fa-IR" sz="2400" dirty="0" smtClean="0">
                <a:solidFill>
                  <a:srgbClr val="FF0000"/>
                </a:solidFill>
              </a:rPr>
              <a:t>) </a:t>
            </a:r>
            <a:r>
              <a:rPr lang="fa-IR" sz="2400" dirty="0">
                <a:solidFill>
                  <a:srgbClr val="FF0000"/>
                </a:solidFill>
              </a:rPr>
              <a:t>و خانواده او هستیم .</a:t>
            </a:r>
            <a:endParaRPr lang="en-US" sz="2400" dirty="0">
              <a:solidFill>
                <a:srgbClr val="FF0000"/>
              </a:solidFill>
            </a:endParaRPr>
          </a:p>
          <a:p>
            <a:pPr marL="0" indent="0">
              <a:buNone/>
            </a:pPr>
            <a:endParaRPr lang="fa-IR" sz="36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spTree>
    <p:extLst>
      <p:ext uri="{BB962C8B-B14F-4D97-AF65-F5344CB8AC3E}">
        <p14:creationId xmlns:p14="http://schemas.microsoft.com/office/powerpoint/2010/main" val="196652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86" y="1175657"/>
            <a:ext cx="11299371" cy="3380346"/>
          </a:xfrm>
        </p:spPr>
        <p:txBody>
          <a:bodyPr>
            <a:normAutofit fontScale="92500" lnSpcReduction="10000"/>
          </a:bodyPr>
          <a:lstStyle/>
          <a:p>
            <a:pPr marL="0" lvl="0" indent="0">
              <a:buNone/>
            </a:pPr>
            <a:r>
              <a:rPr lang="fa-IR" sz="2800" dirty="0">
                <a:solidFill>
                  <a:prstClr val="black"/>
                </a:solidFill>
              </a:rPr>
              <a:t>به ما یاد داده اند که در هر  بیماری ابتدا باید دنبال تشخیص درست و درمان درست باشیم و بعدا مداخله کنیم !!!!</a:t>
            </a:r>
          </a:p>
          <a:p>
            <a:pPr lvl="0">
              <a:buFont typeface="Wingdings" panose="05000000000000000000" pitchFamily="2" charset="2"/>
              <a:buChar char="v"/>
            </a:pPr>
            <a:r>
              <a:rPr lang="fa-IR" sz="2800" dirty="0">
                <a:solidFill>
                  <a:srgbClr val="FF0000"/>
                </a:solidFill>
              </a:rPr>
              <a:t>درحالیکه الان میدانیم مشکلات  تکاملی مثل فلج مغزی یا تاخیر تکاملی یا اوتیسم  بیماری هایی مثل دیابت یا فشارخون نیستند</a:t>
            </a:r>
          </a:p>
          <a:p>
            <a:pPr lvl="0">
              <a:buFont typeface="Wingdings" panose="05000000000000000000" pitchFamily="2" charset="2"/>
              <a:buChar char="v"/>
            </a:pPr>
            <a:r>
              <a:rPr lang="fa-IR" sz="2800" dirty="0">
                <a:solidFill>
                  <a:srgbClr val="FF0000"/>
                </a:solidFill>
              </a:rPr>
              <a:t>.این اسامی (</a:t>
            </a:r>
            <a:r>
              <a:rPr lang="en-US" sz="2800" dirty="0">
                <a:solidFill>
                  <a:srgbClr val="FF0000"/>
                </a:solidFill>
              </a:rPr>
              <a:t>CP, ASD,GDD…..</a:t>
            </a:r>
            <a:r>
              <a:rPr lang="fa-IR" sz="2800" dirty="0">
                <a:solidFill>
                  <a:srgbClr val="FF0000"/>
                </a:solidFill>
              </a:rPr>
              <a:t>) یک واژه های توصیفی هستند.</a:t>
            </a:r>
          </a:p>
          <a:p>
            <a:pPr lvl="0">
              <a:buFont typeface="Wingdings" panose="05000000000000000000" pitchFamily="2" charset="2"/>
              <a:buChar char="v"/>
            </a:pPr>
            <a:r>
              <a:rPr lang="fa-IR" sz="2800" dirty="0">
                <a:solidFill>
                  <a:srgbClr val="FF0000"/>
                </a:solidFill>
              </a:rPr>
              <a:t> همچنین درمانهای که ما در اختلالات تکاملی فوق داریم خیلی اختصاصی نیستند .</a:t>
            </a:r>
          </a:p>
          <a:p>
            <a:pPr lvl="0">
              <a:buFont typeface="Wingdings" panose="05000000000000000000" pitchFamily="2" charset="2"/>
              <a:buChar char="v"/>
            </a:pPr>
            <a:r>
              <a:rPr lang="fa-IR" sz="2800" dirty="0">
                <a:solidFill>
                  <a:srgbClr val="FF0000"/>
                </a:solidFill>
              </a:rPr>
              <a:t> وقتی ما وقت گرنبهای زیادی را صرف یافتن علت مشکل تکاملی میکنیم ،وقت طلایی زیادی برای ارتقاء تکامل کودک را از دست میدهیم . </a:t>
            </a:r>
          </a:p>
          <a:p>
            <a:pPr marL="0" indent="0" algn="ctr" rtl="0">
              <a:buNone/>
            </a:pPr>
            <a:endParaRPr lang="fa-IR" sz="20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spTree>
    <p:extLst>
      <p:ext uri="{BB962C8B-B14F-4D97-AF65-F5344CB8AC3E}">
        <p14:creationId xmlns:p14="http://schemas.microsoft.com/office/powerpoint/2010/main" val="329683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00815"/>
            <a:ext cx="8229600" cy="724943"/>
          </a:xfrm>
        </p:spPr>
        <p:txBody>
          <a:bodyPr>
            <a:noAutofit/>
          </a:bodyPr>
          <a:lstStyle/>
          <a:p>
            <a:pPr rtl="0"/>
            <a:r>
              <a:rPr lang="fa-IR" sz="2800" b="1" dirty="0">
                <a:cs typeface="+mn-cs"/>
              </a:rPr>
              <a:t/>
            </a:r>
            <a:br>
              <a:rPr lang="fa-IR" sz="2800" b="1" dirty="0">
                <a:cs typeface="+mn-cs"/>
              </a:rPr>
            </a:br>
            <a:endParaRPr lang="en-US" sz="2800" b="1" dirty="0">
              <a:cs typeface="+mn-cs"/>
            </a:endParaRPr>
          </a:p>
        </p:txBody>
      </p:sp>
      <p:sp>
        <p:nvSpPr>
          <p:cNvPr id="3" name="Content Placeholder 2"/>
          <p:cNvSpPr>
            <a:spLocks noGrp="1"/>
          </p:cNvSpPr>
          <p:nvPr>
            <p:ph idx="1"/>
          </p:nvPr>
        </p:nvSpPr>
        <p:spPr>
          <a:xfrm>
            <a:off x="1925088" y="4437119"/>
            <a:ext cx="8229600" cy="1839356"/>
          </a:xfrm>
        </p:spPr>
        <p:txBody>
          <a:bodyPr>
            <a:normAutofit/>
          </a:bodyPr>
          <a:lstStyle/>
          <a:p>
            <a:pPr marL="0" indent="0" algn="ctr" rtl="0">
              <a:buNone/>
            </a:pPr>
            <a:endParaRPr lang="fa-IR" sz="54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pic>
        <p:nvPicPr>
          <p:cNvPr id="9" name="Content Placeholder 3">
            <a:extLst>
              <a:ext uri="{FF2B5EF4-FFF2-40B4-BE49-F238E27FC236}">
                <a16:creationId xmlns:a16="http://schemas.microsoft.com/office/drawing/2014/main" id="{627069CB-157C-473A-B9D3-98654CA0204A}"/>
              </a:ext>
            </a:extLst>
          </p:cNvPr>
          <p:cNvPicPr>
            <a:picLocks noChangeAspect="1"/>
          </p:cNvPicPr>
          <p:nvPr/>
        </p:nvPicPr>
        <p:blipFill>
          <a:blip r:embed="rId8"/>
          <a:stretch>
            <a:fillRect/>
          </a:stretch>
        </p:blipFill>
        <p:spPr>
          <a:xfrm>
            <a:off x="833804" y="489650"/>
            <a:ext cx="9620012" cy="6138026"/>
          </a:xfrm>
          <a:prstGeom prst="rect">
            <a:avLst/>
          </a:prstGeom>
        </p:spPr>
      </p:pic>
    </p:spTree>
    <p:extLst>
      <p:ext uri="{BB962C8B-B14F-4D97-AF65-F5344CB8AC3E}">
        <p14:creationId xmlns:p14="http://schemas.microsoft.com/office/powerpoint/2010/main" val="21303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35" y="1122218"/>
            <a:ext cx="11122090" cy="3030014"/>
          </a:xfrm>
        </p:spPr>
        <p:txBody>
          <a:bodyPr>
            <a:noAutofit/>
          </a:bodyPr>
          <a:lstStyle/>
          <a:p>
            <a:pPr marL="342900" marR="0" lvl="0" indent="-342900" algn="r" defTabSz="914345" rtl="1" eaLnBrk="1" fontAlgn="auto" latinLnBrk="0" hangingPunct="1">
              <a:lnSpc>
                <a:spcPct val="100000"/>
              </a:lnSpc>
              <a:spcBef>
                <a:spcPct val="20000"/>
              </a:spcBef>
              <a:spcAft>
                <a:spcPts val="0"/>
              </a:spcAft>
              <a:buFont typeface="Wingdings" panose="05000000000000000000" pitchFamily="2" charset="2"/>
              <a:buChar char="v"/>
              <a:tabLst/>
              <a:defRPr/>
            </a:pPr>
            <a:r>
              <a:rPr kumimoji="0" lang="fa-I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بیشتر اوقات ما </a:t>
            </a:r>
            <a:r>
              <a:rPr lang="fa-IR" sz="2400" dirty="0" smtClean="0">
                <a:solidFill>
                  <a:prstClr val="black"/>
                </a:solidFill>
                <a:latin typeface="Calibri"/>
                <a:ea typeface="+mn-ea"/>
                <a:cs typeface="Arial" panose="020B0604020202020204" pitchFamily="34" charset="0"/>
              </a:rPr>
              <a:t>تلاش</a:t>
            </a:r>
            <a:r>
              <a:rPr kumimoji="0" lang="fa-IR"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 </a:t>
            </a:r>
            <a:r>
              <a:rPr kumimoji="0" lang="fa-I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میکردیم که  درمشکلات تکاملی نیز باید علت بیماری را درمان </a:t>
            </a:r>
            <a:r>
              <a:rPr kumimoji="0" lang="fa-IR"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کنیم.</a:t>
            </a:r>
            <a:br>
              <a:rPr kumimoji="0" lang="fa-IR"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br>
            <a:r>
              <a:rPr lang="fa-IR" sz="2400" dirty="0">
                <a:solidFill>
                  <a:prstClr val="black"/>
                </a:solidFill>
                <a:latin typeface="Calibri"/>
                <a:ea typeface="+mn-ea"/>
                <a:cs typeface="Arial" panose="020B0604020202020204" pitchFamily="34" charset="0"/>
              </a:rPr>
              <a:t/>
            </a:r>
            <a:br>
              <a:rPr lang="fa-IR" sz="2400" dirty="0">
                <a:solidFill>
                  <a:prstClr val="black"/>
                </a:solidFill>
                <a:latin typeface="Calibri"/>
                <a:ea typeface="+mn-ea"/>
                <a:cs typeface="Arial" panose="020B0604020202020204" pitchFamily="34" charset="0"/>
              </a:rPr>
            </a:br>
            <a:r>
              <a:rPr kumimoji="0" lang="fa-IR" sz="2400" b="0" i="0" u="none" strike="noStrike" kern="1200" cap="none" spc="0" normalizeH="0" baseline="0" noProof="0" dirty="0" smtClean="0">
                <a:ln>
                  <a:noFill/>
                </a:ln>
                <a:solidFill>
                  <a:srgbClr val="FF0000"/>
                </a:solidFill>
                <a:effectLst/>
                <a:uLnTx/>
                <a:uFillTx/>
                <a:latin typeface="Calibri"/>
                <a:ea typeface="+mn-ea"/>
                <a:cs typeface="Arial" panose="020B0604020202020204" pitchFamily="34" charset="0"/>
              </a:rPr>
              <a:t>در </a:t>
            </a:r>
            <a:r>
              <a:rPr kumimoji="0" lang="fa-IR" sz="24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حالیکه مشکل اینجاست که دربیشتر  مشکلات تکاملی </a:t>
            </a:r>
            <a:r>
              <a:rPr kumimoji="0" lang="fa-IR" sz="2400" b="0" i="0" u="none" strike="noStrike" kern="1200" cap="none" spc="0" normalizeH="0" baseline="0" noProof="0" dirty="0" smtClean="0">
                <a:ln>
                  <a:noFill/>
                </a:ln>
                <a:solidFill>
                  <a:srgbClr val="FF0000"/>
                </a:solidFill>
                <a:effectLst/>
                <a:uLnTx/>
                <a:uFillTx/>
                <a:latin typeface="Calibri"/>
                <a:ea typeface="+mn-ea"/>
                <a:cs typeface="Arial" panose="020B0604020202020204" pitchFamily="34" charset="0"/>
              </a:rPr>
              <a:t>ما یا </a:t>
            </a:r>
            <a:r>
              <a:rPr kumimoji="0" lang="fa-IR" sz="24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نمیتوانیم </a:t>
            </a:r>
            <a:r>
              <a:rPr kumimoji="0" lang="fa-IR" sz="2400" b="0" i="0" u="none" strike="noStrike" kern="1200" cap="none" spc="0" normalizeH="0" baseline="0" noProof="0" dirty="0" smtClean="0">
                <a:ln>
                  <a:noFill/>
                </a:ln>
                <a:solidFill>
                  <a:srgbClr val="FF0000"/>
                </a:solidFill>
                <a:effectLst/>
                <a:uLnTx/>
                <a:uFillTx/>
                <a:latin typeface="Calibri"/>
                <a:ea typeface="+mn-ea"/>
                <a:cs typeface="Arial" panose="020B0604020202020204" pitchFamily="34" charset="0"/>
              </a:rPr>
              <a:t>علت را پیدا کنیم یا اگر هم</a:t>
            </a:r>
            <a:r>
              <a:rPr kumimoji="0" lang="fa-IR" sz="2400" b="0" i="0" u="none" strike="noStrike" kern="1200" cap="none" spc="0" normalizeH="0" noProof="0" dirty="0" smtClean="0">
                <a:ln>
                  <a:noFill/>
                </a:ln>
                <a:solidFill>
                  <a:srgbClr val="FF0000"/>
                </a:solidFill>
                <a:effectLst/>
                <a:uLnTx/>
                <a:uFillTx/>
                <a:latin typeface="Calibri"/>
                <a:ea typeface="+mn-ea"/>
                <a:cs typeface="Arial" panose="020B0604020202020204" pitchFamily="34" charset="0"/>
              </a:rPr>
              <a:t> پیدا کنیم</a:t>
            </a:r>
            <a:r>
              <a:rPr kumimoji="0" lang="fa-IR" sz="2400" b="0" i="0" u="none" strike="noStrike" kern="1200" cap="none" spc="0" normalizeH="0" baseline="0" noProof="0" dirty="0" smtClean="0">
                <a:ln>
                  <a:noFill/>
                </a:ln>
                <a:solidFill>
                  <a:srgbClr val="FF0000"/>
                </a:solidFill>
                <a:effectLst/>
                <a:uLnTx/>
                <a:uFillTx/>
                <a:latin typeface="Calibri"/>
                <a:ea typeface="+mn-ea"/>
                <a:cs typeface="Arial" panose="020B0604020202020204" pitchFamily="34" charset="0"/>
              </a:rPr>
              <a:t>  در موارد زیادی قابل درمان نیستند. </a:t>
            </a:r>
            <a:br>
              <a:rPr kumimoji="0" lang="fa-IR" sz="2400" b="0" i="0" u="none" strike="noStrike" kern="1200" cap="none" spc="0" normalizeH="0" baseline="0" noProof="0" dirty="0" smtClean="0">
                <a:ln>
                  <a:noFill/>
                </a:ln>
                <a:solidFill>
                  <a:srgbClr val="FF0000"/>
                </a:solidFill>
                <a:effectLst/>
                <a:uLnTx/>
                <a:uFillTx/>
                <a:latin typeface="Calibri"/>
                <a:ea typeface="+mn-ea"/>
                <a:cs typeface="Arial" panose="020B0604020202020204" pitchFamily="34" charset="0"/>
              </a:rPr>
            </a:br>
            <a:r>
              <a:rPr kumimoji="0" lang="fa-IR" sz="2400" b="0" i="0" u="none" strike="noStrike" kern="1200" cap="none" spc="0" normalizeH="0" baseline="0" noProof="0" dirty="0" smtClean="0">
                <a:ln>
                  <a:noFill/>
                </a:ln>
                <a:solidFill>
                  <a:srgbClr val="FF0000"/>
                </a:solidFill>
                <a:effectLst/>
                <a:uLnTx/>
                <a:uFillTx/>
                <a:latin typeface="Calibri"/>
                <a:ea typeface="+mn-ea"/>
                <a:cs typeface="Arial" panose="020B0604020202020204" pitchFamily="34" charset="0"/>
              </a:rPr>
              <a:t>در </a:t>
            </a:r>
            <a:r>
              <a:rPr kumimoji="0" lang="fa-IR" sz="24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دیابت ما درمان ما جایگزین کردن کمبود انسولین در بدن است درحالیکه این امر در بیشتر مشکلات تکاملی مقدور نیست .</a:t>
            </a:r>
            <a:r>
              <a:rPr kumimoji="0" lang="fa-IR" sz="20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a:r>
            <a:br>
              <a:rPr kumimoji="0" lang="fa-IR" sz="20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br>
            <a:endParaRPr lang="en-US" sz="2800" b="1" dirty="0">
              <a:cs typeface="+mn-cs"/>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111965"/>
            <a:ext cx="806864" cy="563813"/>
          </a:xfrm>
          <a:prstGeom prst="rect">
            <a:avLst/>
          </a:prstGeom>
        </p:spPr>
      </p:pic>
    </p:spTree>
    <p:extLst>
      <p:ext uri="{BB962C8B-B14F-4D97-AF65-F5344CB8AC3E}">
        <p14:creationId xmlns:p14="http://schemas.microsoft.com/office/powerpoint/2010/main" val="2391989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00815"/>
            <a:ext cx="8229600" cy="724943"/>
          </a:xfrm>
        </p:spPr>
        <p:txBody>
          <a:bodyPr>
            <a:noAutofit/>
          </a:bodyPr>
          <a:lstStyle/>
          <a:p>
            <a:pPr rtl="0"/>
            <a:r>
              <a:rPr lang="fa-IR" sz="2800" b="1" dirty="0">
                <a:cs typeface="+mn-cs"/>
              </a:rPr>
              <a:t/>
            </a:r>
            <a:br>
              <a:rPr lang="fa-IR" sz="2800" b="1" dirty="0">
                <a:cs typeface="+mn-cs"/>
              </a:rPr>
            </a:br>
            <a:endParaRPr lang="en-US" sz="2800" b="1" dirty="0">
              <a:cs typeface="+mn-cs"/>
            </a:endParaRPr>
          </a:p>
        </p:txBody>
      </p:sp>
      <p:sp>
        <p:nvSpPr>
          <p:cNvPr id="3" name="Content Placeholder 2"/>
          <p:cNvSpPr>
            <a:spLocks noGrp="1"/>
          </p:cNvSpPr>
          <p:nvPr>
            <p:ph idx="1"/>
          </p:nvPr>
        </p:nvSpPr>
        <p:spPr>
          <a:xfrm>
            <a:off x="1925088" y="4437119"/>
            <a:ext cx="8229600" cy="1839356"/>
          </a:xfrm>
        </p:spPr>
        <p:txBody>
          <a:bodyPr>
            <a:normAutofit/>
          </a:bodyPr>
          <a:lstStyle/>
          <a:p>
            <a:pPr marL="0" indent="0" algn="ctr" rtl="0">
              <a:buNone/>
            </a:pPr>
            <a:endParaRPr lang="fa-IR" sz="54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sp>
        <p:nvSpPr>
          <p:cNvPr id="10" name="TextBox 9">
            <a:extLst>
              <a:ext uri="{FF2B5EF4-FFF2-40B4-BE49-F238E27FC236}">
                <a16:creationId xmlns:a16="http://schemas.microsoft.com/office/drawing/2014/main" id="{503B6BBA-9280-4BC4-AD20-9EC6DF261983}"/>
              </a:ext>
            </a:extLst>
          </p:cNvPr>
          <p:cNvSpPr txBox="1"/>
          <p:nvPr/>
        </p:nvSpPr>
        <p:spPr>
          <a:xfrm>
            <a:off x="541176" y="1756283"/>
            <a:ext cx="10734867" cy="2123658"/>
          </a:xfrm>
          <a:prstGeom prst="rect">
            <a:avLst/>
          </a:prstGeom>
          <a:noFill/>
        </p:spPr>
        <p:txBody>
          <a:bodyPr wrap="square">
            <a:spAutoFit/>
          </a:bodyPr>
          <a:lstStyle/>
          <a:p>
            <a:pPr marL="0" marR="0" lvl="0" indent="0" algn="r" defTabSz="914345" rtl="1" eaLnBrk="1" fontAlgn="auto" latinLnBrk="0" hangingPunct="1">
              <a:lnSpc>
                <a:spcPct val="100000"/>
              </a:lnSpc>
              <a:spcBef>
                <a:spcPct val="20000"/>
              </a:spcBef>
              <a:spcAft>
                <a:spcPts val="0"/>
              </a:spcAft>
              <a:buClrTx/>
              <a:buSzTx/>
              <a:buFont typeface="Arial" pitchFamily="34" charset="0"/>
              <a:buNone/>
              <a:tabLst/>
              <a:defRPr/>
            </a:pPr>
            <a:endParaRPr kumimoji="0" lang="fa-IR" sz="20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a:p>
            <a:pPr marL="342881" marR="0" lvl="0" indent="-342881" algn="r" defTabSz="914345" rtl="1"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fa-IR"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همچنین بیشتر اوقات ما فکر میکردیم  که  درمشکلات تکاملی باید آسیبها را درمان و مدیریت کنیم.  ( کاهش اسپاسم و بهبود حرکات مفصلی ، کاهش بیش حسی !!!)</a:t>
            </a:r>
          </a:p>
          <a:p>
            <a:pPr marL="0" marR="0" lvl="0" indent="0" algn="r" defTabSz="914345" rtl="1" eaLnBrk="1" fontAlgn="auto" latinLnBrk="0" hangingPunct="1">
              <a:lnSpc>
                <a:spcPct val="100000"/>
              </a:lnSpc>
              <a:spcBef>
                <a:spcPct val="20000"/>
              </a:spcBef>
              <a:spcAft>
                <a:spcPts val="0"/>
              </a:spcAft>
              <a:buClrTx/>
              <a:buSzTx/>
              <a:buFont typeface="Arial" pitchFamily="34" charset="0"/>
              <a:buNone/>
              <a:tabLst/>
              <a:defRPr/>
            </a:pPr>
            <a:endParaRPr kumimoji="0" lang="fa-IR"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345" rtl="1" eaLnBrk="1" fontAlgn="auto" latinLnBrk="0" hangingPunct="1">
              <a:lnSpc>
                <a:spcPct val="100000"/>
              </a:lnSpc>
              <a:spcBef>
                <a:spcPct val="20000"/>
              </a:spcBef>
              <a:spcAft>
                <a:spcPts val="0"/>
              </a:spcAft>
              <a:buClrTx/>
              <a:buSzTx/>
              <a:buFont typeface="Arial" pitchFamily="34" charset="0"/>
              <a:buNone/>
              <a:tabLst/>
              <a:defRPr/>
            </a:pPr>
            <a:r>
              <a:rPr kumimoji="0" lang="fa-IR" sz="20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در حالیکه ما الان میدانیم که ایجاد  </a:t>
            </a:r>
            <a:r>
              <a:rPr kumimoji="0" lang="fa-IR" sz="2000" b="0" i="0" u="none" strike="noStrike" kern="1200" cap="none" spc="0" normalizeH="0" baseline="0" noProof="0" dirty="0" smtClean="0">
                <a:ln>
                  <a:noFill/>
                </a:ln>
                <a:solidFill>
                  <a:srgbClr val="FF0000"/>
                </a:solidFill>
                <a:effectLst/>
                <a:uLnTx/>
                <a:uFillTx/>
                <a:latin typeface="Calibri"/>
                <a:ea typeface="+mn-ea"/>
                <a:cs typeface="Arial" panose="020B0604020202020204" pitchFamily="34" charset="0"/>
              </a:rPr>
              <a:t>تغییر</a:t>
            </a:r>
            <a:r>
              <a:rPr kumimoji="0" lang="fa-IR" sz="2000" b="0" i="0" u="none" strike="noStrike" kern="1200" cap="none" spc="0" normalizeH="0" noProof="0" dirty="0" smtClean="0">
                <a:ln>
                  <a:noFill/>
                </a:ln>
                <a:solidFill>
                  <a:srgbClr val="FF0000"/>
                </a:solidFill>
                <a:effectLst/>
                <a:uLnTx/>
                <a:uFillTx/>
                <a:latin typeface="Calibri"/>
                <a:ea typeface="+mn-ea"/>
                <a:cs typeface="Arial" panose="020B0604020202020204" pitchFamily="34" charset="0"/>
              </a:rPr>
              <a:t> و کم کردن</a:t>
            </a:r>
            <a:r>
              <a:rPr kumimoji="0" lang="fa-IR" sz="2000" b="0" i="0" u="none" strike="noStrike" kern="1200" cap="none" spc="0" normalizeH="0" baseline="0" noProof="0" dirty="0" smtClean="0">
                <a:ln>
                  <a:noFill/>
                </a:ln>
                <a:solidFill>
                  <a:srgbClr val="FF0000"/>
                </a:solidFill>
                <a:effectLst/>
                <a:uLnTx/>
                <a:uFillTx/>
                <a:latin typeface="Calibri"/>
                <a:ea typeface="+mn-ea"/>
                <a:cs typeface="Arial" panose="020B0604020202020204" pitchFamily="34" charset="0"/>
              </a:rPr>
              <a:t> آسیبها </a:t>
            </a:r>
            <a:r>
              <a:rPr kumimoji="0" lang="fa-IR" sz="20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معمولا منجر به تغییر درعملکرد نمیشود. علم موجود از این ایده که توانبخشی های موجود  در مراکز توانبخشی سیر تکاملی کودک را بوضوح تغییر میدهد  </a:t>
            </a:r>
            <a:r>
              <a:rPr kumimoji="0" lang="fa-IR" sz="2000" b="0" i="0" u="none" strike="noStrike" kern="1200" cap="none" spc="0" normalizeH="0" baseline="0" noProof="0" dirty="0" smtClean="0">
                <a:ln>
                  <a:noFill/>
                </a:ln>
                <a:solidFill>
                  <a:srgbClr val="FF0000"/>
                </a:solidFill>
                <a:effectLst/>
                <a:uLnTx/>
                <a:uFillTx/>
                <a:latin typeface="Calibri"/>
                <a:ea typeface="+mn-ea"/>
                <a:cs typeface="Arial" panose="020B0604020202020204" pitchFamily="34" charset="0"/>
              </a:rPr>
              <a:t>حمایت جدی نمیکند .(</a:t>
            </a:r>
            <a:r>
              <a:rPr kumimoji="0" lang="fa-IR" sz="20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2)</a:t>
            </a:r>
            <a:r>
              <a:rPr kumimoji="0" lang="fa-IR"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p:txBody>
      </p:sp>
    </p:spTree>
    <p:extLst>
      <p:ext uri="{BB962C8B-B14F-4D97-AF65-F5344CB8AC3E}">
        <p14:creationId xmlns:p14="http://schemas.microsoft.com/office/powerpoint/2010/main" val="690576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00815"/>
            <a:ext cx="8229600" cy="724943"/>
          </a:xfrm>
        </p:spPr>
        <p:txBody>
          <a:bodyPr>
            <a:noAutofit/>
          </a:bodyPr>
          <a:lstStyle/>
          <a:p>
            <a:pPr rtl="0"/>
            <a:r>
              <a:rPr lang="fa-IR" sz="2800" b="1" dirty="0">
                <a:cs typeface="+mn-cs"/>
              </a:rPr>
              <a:t/>
            </a:r>
            <a:br>
              <a:rPr lang="fa-IR" sz="2800" b="1" dirty="0">
                <a:cs typeface="+mn-cs"/>
              </a:rPr>
            </a:br>
            <a:endParaRPr lang="en-US" sz="2800" b="1" dirty="0">
              <a:cs typeface="+mn-cs"/>
            </a:endParaRPr>
          </a:p>
        </p:txBody>
      </p:sp>
      <p:sp>
        <p:nvSpPr>
          <p:cNvPr id="3" name="Content Placeholder 2"/>
          <p:cNvSpPr>
            <a:spLocks noGrp="1"/>
          </p:cNvSpPr>
          <p:nvPr>
            <p:ph idx="1"/>
          </p:nvPr>
        </p:nvSpPr>
        <p:spPr>
          <a:xfrm>
            <a:off x="1925088" y="4437119"/>
            <a:ext cx="8229600" cy="1839356"/>
          </a:xfrm>
        </p:spPr>
        <p:txBody>
          <a:bodyPr>
            <a:normAutofit/>
          </a:bodyPr>
          <a:lstStyle/>
          <a:p>
            <a:pPr marL="0" indent="0" algn="ctr" rtl="0">
              <a:buNone/>
            </a:pPr>
            <a:endParaRPr lang="fa-IR" sz="54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sp>
        <p:nvSpPr>
          <p:cNvPr id="10" name="TextBox 9">
            <a:extLst>
              <a:ext uri="{FF2B5EF4-FFF2-40B4-BE49-F238E27FC236}">
                <a16:creationId xmlns:a16="http://schemas.microsoft.com/office/drawing/2014/main" id="{66CDDCF4-E73E-4C6B-8481-08C7EFB4482C}"/>
              </a:ext>
            </a:extLst>
          </p:cNvPr>
          <p:cNvSpPr txBox="1"/>
          <p:nvPr/>
        </p:nvSpPr>
        <p:spPr>
          <a:xfrm>
            <a:off x="404198" y="1444533"/>
            <a:ext cx="11271380" cy="1557349"/>
          </a:xfrm>
          <a:prstGeom prst="rect">
            <a:avLst/>
          </a:prstGeom>
          <a:noFill/>
        </p:spPr>
        <p:txBody>
          <a:bodyPr wrap="square">
            <a:spAutoFit/>
          </a:bodyPr>
          <a:lstStyle/>
          <a:p>
            <a:pPr marL="342881" marR="0" lvl="0" indent="-342881" algn="r" defTabSz="914345" rtl="1"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fa-IR"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در توانبخشی های حاضر گاها و تلاش و هدف در جهت  نرمال کردن  کودکان است.</a:t>
            </a:r>
          </a:p>
          <a:p>
            <a:pPr marL="0" marR="0" lvl="0" indent="0" algn="r" defTabSz="914345" rtl="1" eaLnBrk="1" fontAlgn="auto" latinLnBrk="0" hangingPunct="1">
              <a:lnSpc>
                <a:spcPct val="100000"/>
              </a:lnSpc>
              <a:spcBef>
                <a:spcPct val="20000"/>
              </a:spcBef>
              <a:spcAft>
                <a:spcPts val="0"/>
              </a:spcAft>
              <a:buClrTx/>
              <a:buSzTx/>
              <a:buFont typeface="Arial" pitchFamily="34" charset="0"/>
              <a:buNone/>
              <a:tabLst/>
              <a:defRPr/>
            </a:pPr>
            <a:r>
              <a:rPr kumimoji="0" lang="fa-IR"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fa-IR" sz="28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درحالیکه حتی اگر تلاش هم بکنیم ما نمیتوانیم کودک را کاملا نرمال کنیم</a:t>
            </a:r>
            <a:r>
              <a:rPr kumimoji="0" lang="fa-IR"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p>
            <a:pPr marL="0" marR="0" lvl="0" indent="0" algn="r" defTabSz="914345" rtl="1" eaLnBrk="1" fontAlgn="auto" latinLnBrk="0" hangingPunct="1">
              <a:lnSpc>
                <a:spcPct val="100000"/>
              </a:lnSpc>
              <a:spcBef>
                <a:spcPct val="20000"/>
              </a:spcBef>
              <a:spcAft>
                <a:spcPts val="0"/>
              </a:spcAft>
              <a:buClrTx/>
              <a:buSzTx/>
              <a:buFont typeface="Arial" pitchFamily="34" charset="0"/>
              <a:buNone/>
              <a:tabLst/>
              <a:defRPr/>
            </a:pPr>
            <a:endParaRPr kumimoji="0" lang="fa-IR"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4042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4" y="943155"/>
            <a:ext cx="11408229" cy="5242332"/>
          </a:xfrm>
        </p:spPr>
        <p:txBody>
          <a:bodyPr/>
          <a:lstStyle/>
          <a:p>
            <a:pPr lvl="0">
              <a:buFont typeface="Wingdings" panose="05000000000000000000" pitchFamily="2" charset="2"/>
              <a:buChar char="v"/>
            </a:pPr>
            <a:r>
              <a:rPr lang="fa-IR" sz="2400" dirty="0">
                <a:solidFill>
                  <a:prstClr val="black"/>
                </a:solidFill>
              </a:rPr>
              <a:t> همچنین در مدل قدیمی توانبخشی ما یاد گرفته ایم که درمانگران ( گفتاردرمان ، کاردرمان ، روانشناس ، پزشک ....) تنها </a:t>
            </a:r>
            <a:r>
              <a:rPr lang="fa-IR" dirty="0">
                <a:solidFill>
                  <a:prstClr val="black"/>
                </a:solidFill>
              </a:rPr>
              <a:t>"متخصصین مربوطه"</a:t>
            </a:r>
            <a:r>
              <a:rPr lang="fa-IR" sz="2400" dirty="0">
                <a:solidFill>
                  <a:prstClr val="black"/>
                </a:solidFill>
              </a:rPr>
              <a:t> محسوب میشوند</a:t>
            </a:r>
            <a:r>
              <a:rPr lang="fa-IR" sz="2400" dirty="0" smtClean="0">
                <a:solidFill>
                  <a:prstClr val="black"/>
                </a:solidFill>
              </a:rPr>
              <a:t>.</a:t>
            </a:r>
            <a:endParaRPr lang="en-US" sz="2400" dirty="0" smtClean="0">
              <a:solidFill>
                <a:prstClr val="black"/>
              </a:solidFill>
            </a:endParaRPr>
          </a:p>
          <a:p>
            <a:pPr marL="0" lvl="0" indent="0">
              <a:buNone/>
            </a:pPr>
            <a:endParaRPr lang="fa-IR" sz="2400" dirty="0">
              <a:solidFill>
                <a:prstClr val="black"/>
              </a:solidFill>
            </a:endParaRPr>
          </a:p>
          <a:p>
            <a:pPr marL="0" lvl="0" indent="0">
              <a:buNone/>
            </a:pPr>
            <a:r>
              <a:rPr lang="fa-IR" sz="2400" dirty="0">
                <a:solidFill>
                  <a:srgbClr val="FF0000"/>
                </a:solidFill>
              </a:rPr>
              <a:t>درحالیکه ما میدانیم این طرز نگاه هرچند اشتباه نیست  ولی خیلی محدود نگر است و تصویر بزرگتر را باید دید که در آن  والدین جزو  شریکان اصلی در تشخیص ، ارزیابی ، طراحی روش مداخله و اجرای مداخله محسوب میشوند. </a:t>
            </a:r>
          </a:p>
          <a:p>
            <a:pPr marL="0" indent="0" algn="ctr" rtl="0">
              <a:buNone/>
            </a:pPr>
            <a:endParaRPr lang="fa-IR" sz="20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73" y="13"/>
            <a:ext cx="792089" cy="54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2" y="5"/>
            <a:ext cx="3473457"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459"/>
            <a:ext cx="12192000" cy="4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9948"/>
            <a:ext cx="12192000" cy="27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3" y="2"/>
            <a:ext cx="806864" cy="563813"/>
          </a:xfrm>
          <a:prstGeom prst="rect">
            <a:avLst/>
          </a:prstGeom>
        </p:spPr>
      </p:pic>
    </p:spTree>
    <p:extLst>
      <p:ext uri="{BB962C8B-B14F-4D97-AF65-F5344CB8AC3E}">
        <p14:creationId xmlns:p14="http://schemas.microsoft.com/office/powerpoint/2010/main" val="374896822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35612</TotalTime>
  <Words>1708</Words>
  <Application>Microsoft Office PowerPoint</Application>
  <PresentationFormat>Widescreen</PresentationFormat>
  <Paragraphs>157</Paragraphs>
  <Slides>19</Slides>
  <Notes>19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ArialMT</vt:lpstr>
      <vt:lpstr>Calibri</vt:lpstr>
      <vt:lpstr>Calibri Light</vt:lpstr>
      <vt:lpstr>Calibri-Italic</vt:lpstr>
      <vt:lpstr>Times New Roman</vt:lpstr>
      <vt:lpstr>TimesNewRoman</vt:lpstr>
      <vt:lpstr>Wingdings</vt:lpstr>
      <vt:lpstr>1_Office Theme</vt:lpstr>
      <vt:lpstr>مداخلات توانبخشی در کودکان بر اساس مدل ICF  سازمان جهانی بهداشت (WHO)</vt:lpstr>
      <vt:lpstr>اهداف جلسه امروز</vt:lpstr>
      <vt:lpstr> </vt:lpstr>
      <vt:lpstr>PowerPoint Presentation</vt:lpstr>
      <vt:lpstr> </vt:lpstr>
      <vt:lpstr>بیشتر اوقات ما تلاش میکردیم که  درمشکلات تکاملی نیز باید علت بیماری را درمان کنیم.  در حالیکه مشکل اینجاست که دربیشتر  مشکلات تکاملی ما یا نمیتوانیم علت را پیدا کنیم یا اگر هم پیدا کنیم  در موارد زیادی قابل درمان نیستند.  در دیابت ما درمان ما جایگزین کردن کمبود انسولین در بدن است درحالیکه این امر در بیشتر مشکلات تکاملی مقدور نیست . </vt:lpstr>
      <vt:lpstr> </vt:lpstr>
      <vt:lpstr> </vt:lpstr>
      <vt:lpstr>PowerPoint Presentation</vt:lpstr>
      <vt:lpstr>چه تغییراتی در دنیای توانبخشی در  پیرامون ما در حال وقوع است؟ </vt:lpstr>
      <vt:lpstr> </vt:lpstr>
      <vt:lpstr>PowerPoint Presentation</vt:lpstr>
      <vt:lpstr> </vt:lpstr>
      <vt:lpstr>PowerPoint Presentation</vt:lpstr>
      <vt:lpstr> </vt:lpstr>
      <vt:lpstr>References :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اهداف جلسه امروز</dc:title>
  <dc:creator>ZMEE</dc:creator>
  <cp:lastModifiedBy>Madipour</cp:lastModifiedBy>
  <cp:revision>74</cp:revision>
  <dcterms:created xsi:type="dcterms:W3CDTF">2021-08-23T14:18:22Z</dcterms:created>
  <dcterms:modified xsi:type="dcterms:W3CDTF">2023-01-24T07:26:03Z</dcterms:modified>
</cp:coreProperties>
</file>